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notesSlides/notesSlide14.xml" ContentType="application/vnd.openxmlformats-officedocument.presentationml.notesSlide+xml"/>
  <Override PartName="/ppt/tags/tag19.xml" ContentType="application/vnd.openxmlformats-officedocument.presentationml.tags+xml"/>
  <Override PartName="/ppt/notesSlides/notesSlide15.xml" ContentType="application/vnd.openxmlformats-officedocument.presentationml.notesSlide+xml"/>
  <Override PartName="/ppt/tags/tag20.xml" ContentType="application/vnd.openxmlformats-officedocument.presentationml.tags+xml"/>
  <Override PartName="/ppt/notesSlides/notesSlide16.xml" ContentType="application/vnd.openxmlformats-officedocument.presentationml.notesSlide+xml"/>
  <Override PartName="/ppt/tags/tag21.xml" ContentType="application/vnd.openxmlformats-officedocument.presentationml.tags+xml"/>
  <Override PartName="/ppt/notesSlides/notesSlide17.xml" ContentType="application/vnd.openxmlformats-officedocument.presentationml.notesSlide+xml"/>
  <Override PartName="/ppt/tags/tag22.xml" ContentType="application/vnd.openxmlformats-officedocument.presentationml.tags+xml"/>
  <Override PartName="/ppt/notesSlides/notesSlide18.xml" ContentType="application/vnd.openxmlformats-officedocument.presentationml.notesSlide+xml"/>
  <Override PartName="/ppt/tags/tag23.xml" ContentType="application/vnd.openxmlformats-officedocument.presentationml.tags+xml"/>
  <Override PartName="/ppt/notesSlides/notesSlide19.xml" ContentType="application/vnd.openxmlformats-officedocument.presentationml.notesSlide+xml"/>
  <Override PartName="/ppt/tags/tag24.xml" ContentType="application/vnd.openxmlformats-officedocument.presentationml.tags+xml"/>
  <Override PartName="/ppt/notesSlides/notesSlide20.xml" ContentType="application/vnd.openxmlformats-officedocument.presentationml.notesSlide+xml"/>
  <Override PartName="/ppt/tags/tag25.xml" ContentType="application/vnd.openxmlformats-officedocument.presentationml.tags+xml"/>
  <Override PartName="/ppt/notesSlides/notesSlide21.xml" ContentType="application/vnd.openxmlformats-officedocument.presentationml.notesSlide+xml"/>
  <Override PartName="/ppt/tags/tag26.xml" ContentType="application/vnd.openxmlformats-officedocument.presentationml.tags+xml"/>
  <Override PartName="/ppt/notesSlides/notesSlide22.xml" ContentType="application/vnd.openxmlformats-officedocument.presentationml.notesSlide+xml"/>
  <Override PartName="/ppt/tags/tag27.xml" ContentType="application/vnd.openxmlformats-officedocument.presentationml.tags+xml"/>
  <Override PartName="/ppt/notesSlides/notesSlide23.xml" ContentType="application/vnd.openxmlformats-officedocument.presentationml.notesSlide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tags/tag29.xml" ContentType="application/vnd.openxmlformats-officedocument.presentationml.tags+xml"/>
  <Override PartName="/ppt/notesSlides/notesSlide25.xml" ContentType="application/vnd.openxmlformats-officedocument.presentationml.notesSlide+xml"/>
  <Override PartName="/ppt/tags/tag30.xml" ContentType="application/vnd.openxmlformats-officedocument.presentationml.tags+xml"/>
  <Override PartName="/ppt/notesSlides/notesSlide26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7.xml" ContentType="application/vnd.openxmlformats-officedocument.presentationml.notesSlide+xml"/>
  <Override PartName="/ppt/tags/tag33.xml" ContentType="application/vnd.openxmlformats-officedocument.presentationml.tags+xml"/>
  <Override PartName="/ppt/notesSlides/notesSlide28.xml" ContentType="application/vnd.openxmlformats-officedocument.presentationml.notesSlide+xml"/>
  <Override PartName="/ppt/tags/tag34.xml" ContentType="application/vnd.openxmlformats-officedocument.presentationml.tags+xml"/>
  <Override PartName="/ppt/notesSlides/notesSlide29.xml" ContentType="application/vnd.openxmlformats-officedocument.presentationml.notesSlide+xml"/>
  <Override PartName="/ppt/tags/tag35.xml" ContentType="application/vnd.openxmlformats-officedocument.presentationml.tags+xml"/>
  <Override PartName="/ppt/notesSlides/notesSlide30.xml" ContentType="application/vnd.openxmlformats-officedocument.presentationml.notesSlide+xml"/>
  <Override PartName="/ppt/tags/tag36.xml" ContentType="application/vnd.openxmlformats-officedocument.presentationml.tags+xml"/>
  <Override PartName="/ppt/notesSlides/notesSlide31.xml" ContentType="application/vnd.openxmlformats-officedocument.presentationml.notesSlide+xml"/>
  <Override PartName="/ppt/tags/tag37.xml" ContentType="application/vnd.openxmlformats-officedocument.presentationml.tags+xml"/>
  <Override PartName="/ppt/notesSlides/notesSlide3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3.xml" ContentType="application/vnd.openxmlformats-officedocument.presentationml.notesSlide+xml"/>
  <Override PartName="/ppt/tags/tag40.xml" ContentType="application/vnd.openxmlformats-officedocument.presentationml.tags+xml"/>
  <Override PartName="/ppt/notesSlides/notesSlide34.xml" ContentType="application/vnd.openxmlformats-officedocument.presentationml.notesSlide+xml"/>
  <Override PartName="/ppt/tags/tag41.xml" ContentType="application/vnd.openxmlformats-officedocument.presentationml.tags+xml"/>
  <Override PartName="/ppt/notesSlides/notesSlide35.xml" ContentType="application/vnd.openxmlformats-officedocument.presentationml.notesSlide+xml"/>
  <Override PartName="/ppt/tags/tag42.xml" ContentType="application/vnd.openxmlformats-officedocument.presentationml.tags+xml"/>
  <Override PartName="/ppt/notesSlides/notesSlide36.xml" ContentType="application/vnd.openxmlformats-officedocument.presentationml.notesSlide+xml"/>
  <Override PartName="/ppt/tags/tag43.xml" ContentType="application/vnd.openxmlformats-officedocument.presentationml.tags+xml"/>
  <Override PartName="/ppt/notesSlides/notesSlide37.xml" ContentType="application/vnd.openxmlformats-officedocument.presentationml.notesSlide+xml"/>
  <Override PartName="/ppt/tags/tag44.xml" ContentType="application/vnd.openxmlformats-officedocument.presentationml.tags+xml"/>
  <Override PartName="/ppt/notesSlides/notesSlide38.xml" ContentType="application/vnd.openxmlformats-officedocument.presentationml.notesSlide+xml"/>
  <Override PartName="/ppt/tags/tag45.xml" ContentType="application/vnd.openxmlformats-officedocument.presentationml.tags+xml"/>
  <Override PartName="/ppt/notesSlides/notesSlide39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40.xml" ContentType="application/vnd.openxmlformats-officedocument.presentationml.notesSlide+xml"/>
  <Override PartName="/ppt/tags/tag48.xml" ContentType="application/vnd.openxmlformats-officedocument.presentationml.tags+xml"/>
  <Override PartName="/ppt/notesSlides/notesSlide41.xml" ContentType="application/vnd.openxmlformats-officedocument.presentationml.notesSlide+xml"/>
  <Override PartName="/ppt/tags/tag49.xml" ContentType="application/vnd.openxmlformats-officedocument.presentationml.tags+xml"/>
  <Override PartName="/ppt/notesSlides/notesSlide42.xml" ContentType="application/vnd.openxmlformats-officedocument.presentationml.notesSlide+xml"/>
  <Override PartName="/ppt/tags/tag50.xml" ContentType="application/vnd.openxmlformats-officedocument.presentationml.tags+xml"/>
  <Override PartName="/ppt/notesSlides/notesSlide43.xml" ContentType="application/vnd.openxmlformats-officedocument.presentationml.notesSlide+xml"/>
  <Override PartName="/ppt/tags/tag51.xml" ContentType="application/vnd.openxmlformats-officedocument.presentationml.tags+xml"/>
  <Override PartName="/ppt/notesSlides/notesSlide44.xml" ContentType="application/vnd.openxmlformats-officedocument.presentationml.notesSlide+xml"/>
  <Override PartName="/ppt/tags/tag52.xml" ContentType="application/vnd.openxmlformats-officedocument.presentationml.tags+xml"/>
  <Override PartName="/ppt/notesSlides/notesSlide45.xml" ContentType="application/vnd.openxmlformats-officedocument.presentationml.notesSlide+xml"/>
  <Override PartName="/ppt/tags/tag53.xml" ContentType="application/vnd.openxmlformats-officedocument.presentationml.tags+xml"/>
  <Override PartName="/ppt/notesSlides/notesSlide46.xml" ContentType="application/vnd.openxmlformats-officedocument.presentationml.notesSlide+xml"/>
  <Override PartName="/ppt/tags/tag54.xml" ContentType="application/vnd.openxmlformats-officedocument.presentationml.tags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68" r:id="rId2"/>
    <p:sldId id="3041" r:id="rId3"/>
    <p:sldId id="3019" r:id="rId4"/>
    <p:sldId id="3076" r:id="rId5"/>
    <p:sldId id="3093" r:id="rId6"/>
    <p:sldId id="3078" r:id="rId7"/>
    <p:sldId id="3094" r:id="rId8"/>
    <p:sldId id="3099" r:id="rId9"/>
    <p:sldId id="3104" r:id="rId10"/>
    <p:sldId id="3073" r:id="rId11"/>
    <p:sldId id="3057" r:id="rId12"/>
    <p:sldId id="3052" r:id="rId13"/>
    <p:sldId id="3053" r:id="rId14"/>
    <p:sldId id="3050" r:id="rId15"/>
    <p:sldId id="3054" r:id="rId16"/>
    <p:sldId id="3056" r:id="rId17"/>
    <p:sldId id="3045" r:id="rId18"/>
    <p:sldId id="3075" r:id="rId19"/>
    <p:sldId id="3055" r:id="rId20"/>
    <p:sldId id="3047" r:id="rId21"/>
    <p:sldId id="3074" r:id="rId22"/>
    <p:sldId id="3095" r:id="rId23"/>
    <p:sldId id="3096" r:id="rId24"/>
    <p:sldId id="3107" r:id="rId25"/>
    <p:sldId id="3097" r:id="rId26"/>
    <p:sldId id="3085" r:id="rId27"/>
    <p:sldId id="3086" r:id="rId28"/>
    <p:sldId id="3106" r:id="rId29"/>
    <p:sldId id="3087" r:id="rId30"/>
    <p:sldId id="3088" r:id="rId31"/>
    <p:sldId id="3089" r:id="rId32"/>
    <p:sldId id="3081" r:id="rId33"/>
    <p:sldId id="3071" r:id="rId34"/>
    <p:sldId id="3100" r:id="rId35"/>
    <p:sldId id="3082" r:id="rId36"/>
    <p:sldId id="3109" r:id="rId37"/>
    <p:sldId id="3079" r:id="rId38"/>
    <p:sldId id="3101" r:id="rId39"/>
    <p:sldId id="3063" r:id="rId40"/>
    <p:sldId id="3062" r:id="rId41"/>
    <p:sldId id="3102" r:id="rId42"/>
    <p:sldId id="3064" r:id="rId43"/>
    <p:sldId id="3108" r:id="rId44"/>
    <p:sldId id="3103" r:id="rId45"/>
    <p:sldId id="3065" r:id="rId46"/>
    <p:sldId id="3068" r:id="rId47"/>
    <p:sldId id="3067" r:id="rId48"/>
    <p:sldId id="3110" r:id="rId49"/>
    <p:sldId id="3112" r:id="rId50"/>
    <p:sldId id="3111" r:id="rId51"/>
    <p:sldId id="3070" r:id="rId52"/>
    <p:sldId id="3090" r:id="rId53"/>
  </p:sldIdLst>
  <p:sldSz cx="12192000" cy="6858000"/>
  <p:notesSz cx="6858000" cy="9144000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标题" id="{170FB505-24C6-4C4B-98B6-AFBAD6E0C770}">
          <p14:sldIdLst>
            <p14:sldId id="268"/>
          </p14:sldIdLst>
        </p14:section>
        <p14:section name="软件界面布局" id="{051A7D8D-12FB-4ED0-A704-C6701F611CBA}">
          <p14:sldIdLst>
            <p14:sldId id="3041"/>
            <p14:sldId id="3019"/>
            <p14:sldId id="3076"/>
            <p14:sldId id="3093"/>
            <p14:sldId id="3078"/>
            <p14:sldId id="3094"/>
            <p14:sldId id="3099"/>
            <p14:sldId id="3104"/>
            <p14:sldId id="3073"/>
          </p14:sldIdLst>
        </p14:section>
        <p14:section name="材料库" id="{026E02D2-A98D-482C-A34F-8B9D9D8C1199}">
          <p14:sldIdLst>
            <p14:sldId id="3057"/>
            <p14:sldId id="3052"/>
            <p14:sldId id="3053"/>
            <p14:sldId id="3050"/>
            <p14:sldId id="3054"/>
            <p14:sldId id="3056"/>
          </p14:sldIdLst>
        </p14:section>
        <p14:section name="设备库" id="{AA7E07E4-35B2-4FAE-8577-F35E598274EE}">
          <p14:sldIdLst>
            <p14:sldId id="3045"/>
            <p14:sldId id="3075"/>
            <p14:sldId id="3055"/>
            <p14:sldId id="3047"/>
            <p14:sldId id="3074"/>
          </p14:sldIdLst>
        </p14:section>
        <p14:section name="工艺库" id="{C34D3148-D8D6-4B05-A2B8-BCDA014469C6}">
          <p14:sldIdLst>
            <p14:sldId id="3095"/>
            <p14:sldId id="3096"/>
            <p14:sldId id="3107"/>
            <p14:sldId id="3097"/>
          </p14:sldIdLst>
        </p14:section>
        <p14:section name="程序库" id="{BDBC0796-CBD4-44DD-B9C5-5A4F8E9E9AD0}">
          <p14:sldIdLst>
            <p14:sldId id="3085"/>
            <p14:sldId id="3086"/>
            <p14:sldId id="3106"/>
            <p14:sldId id="3087"/>
            <p14:sldId id="3088"/>
            <p14:sldId id="3089"/>
          </p14:sldIdLst>
        </p14:section>
        <p14:section name="模型库" id="{B4D4FEEA-D49A-406C-B126-76D907A51C30}">
          <p14:sldIdLst>
            <p14:sldId id="3081"/>
            <p14:sldId id="3071"/>
            <p14:sldId id="3100"/>
            <p14:sldId id="3082"/>
            <p14:sldId id="3109"/>
            <p14:sldId id="3079"/>
            <p14:sldId id="3101"/>
          </p14:sldIdLst>
        </p14:section>
        <p14:section name="项目库" id="{17734A5E-43B1-435F-AE55-48C87B998440}">
          <p14:sldIdLst>
            <p14:sldId id="3063"/>
            <p14:sldId id="3062"/>
            <p14:sldId id="3102"/>
            <p14:sldId id="3064"/>
            <p14:sldId id="3108"/>
            <p14:sldId id="3103"/>
            <p14:sldId id="3065"/>
            <p14:sldId id="3068"/>
            <p14:sldId id="3067"/>
            <p14:sldId id="3110"/>
            <p14:sldId id="3112"/>
            <p14:sldId id="3111"/>
            <p14:sldId id="3070"/>
            <p14:sldId id="30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3816" userDrawn="1">
          <p15:clr>
            <a:srgbClr val="A4A3A4"/>
          </p15:clr>
        </p15:guide>
        <p15:guide id="3" orient="horz" pos="456" userDrawn="1">
          <p15:clr>
            <a:srgbClr val="A4A3A4"/>
          </p15:clr>
        </p15:guide>
        <p15:guide id="4" orient="horz" pos="3966" userDrawn="1">
          <p15:clr>
            <a:srgbClr val="A4A3A4"/>
          </p15:clr>
        </p15:guide>
        <p15:guide id="5" pos="208" userDrawn="1">
          <p15:clr>
            <a:srgbClr val="A4A3A4"/>
          </p15:clr>
        </p15:guide>
        <p15:guide id="6" pos="744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BD93F9"/>
    <a:srgbClr val="6272A4"/>
    <a:srgbClr val="ED6D00"/>
    <a:srgbClr val="ED6C00"/>
    <a:srgbClr val="D7CD81"/>
    <a:srgbClr val="FFB584"/>
    <a:srgbClr val="FFFFFF"/>
    <a:srgbClr val="F0F0F0"/>
    <a:srgbClr val="2BB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36" autoAdjust="0"/>
    <p:restoredTop sz="95441" autoAdjust="0"/>
  </p:normalViewPr>
  <p:slideViewPr>
    <p:cSldViewPr snapToGrid="0" showGuides="1">
      <p:cViewPr varScale="1">
        <p:scale>
          <a:sx n="62" d="100"/>
          <a:sy n="62" d="100"/>
        </p:scale>
        <p:origin x="40" y="68"/>
      </p:cViewPr>
      <p:guideLst>
        <p:guide orient="horz" pos="2162"/>
        <p:guide pos="3816"/>
        <p:guide orient="horz" pos="456"/>
        <p:guide orient="horz" pos="3966"/>
        <p:guide pos="208"/>
        <p:guide pos="7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FD9E2-4C41-4AE3-84F6-D801726341E4}" type="datetimeFigureOut">
              <a:rPr lang="zh-CN" altLang="en-US" smtClean="0"/>
              <a:t>2024/10/18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400899-6085-4D54-B557-1CC899BBEC9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31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050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86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173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47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714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936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683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64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645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116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588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387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050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2496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88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4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4616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663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67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7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7463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485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0487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4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0665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3398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3817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0207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71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9810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08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610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0804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2655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2279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55072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1838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540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71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634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1379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653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数据勾选，二次处理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400899-6085-4D54-B557-1CC899BBEC9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02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（进阶设计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30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21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6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101.png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100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6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6" Type="http://schemas.openxmlformats.org/officeDocument/2006/relationships/image" Target="../media/image18.png"/><Relationship Id="rId5" Type="http://schemas.openxmlformats.org/officeDocument/2006/relationships/image" Target="../media/image130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4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5" Type="http://schemas.openxmlformats.org/officeDocument/2006/relationships/image" Target="../media/image130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6" Type="http://schemas.openxmlformats.org/officeDocument/2006/relationships/image" Target="../media/image20.png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5" Type="http://schemas.openxmlformats.org/officeDocument/2006/relationships/image" Target="../media/image6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6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16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5" Type="http://schemas.openxmlformats.org/officeDocument/2006/relationships/image" Target="../media/image60.pn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6" Type="http://schemas.openxmlformats.org/officeDocument/2006/relationships/image" Target="../media/image220.png"/><Relationship Id="rId5" Type="http://schemas.openxmlformats.org/officeDocument/2006/relationships/image" Target="../media/image60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6" Type="http://schemas.openxmlformats.org/officeDocument/2006/relationships/image" Target="../media/image24.png"/><Relationship Id="rId5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6" Type="http://schemas.openxmlformats.org/officeDocument/2006/relationships/image" Target="../media/image24.png"/><Relationship Id="rId5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4" Type="http://schemas.openxmlformats.org/officeDocument/2006/relationships/image" Target="../media/image1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5" Type="http://schemas.openxmlformats.org/officeDocument/2006/relationships/image" Target="../media/image60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6" Type="http://schemas.openxmlformats.org/officeDocument/2006/relationships/image" Target="../media/image210.png"/><Relationship Id="rId5" Type="http://schemas.openxmlformats.org/officeDocument/2006/relationships/image" Target="../media/image130.png"/><Relationship Id="rId4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6" Type="http://schemas.openxmlformats.org/officeDocument/2006/relationships/image" Target="../media/image24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5" Type="http://schemas.openxmlformats.org/officeDocument/2006/relationships/image" Target="../media/image28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5" Type="http://schemas.openxmlformats.org/officeDocument/2006/relationships/image" Target="../media/image290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6" Type="http://schemas.openxmlformats.org/officeDocument/2006/relationships/image" Target="../media/image30.jpeg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0.jpeg"/><Relationship Id="rId7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5" Type="http://schemas.openxmlformats.org/officeDocument/2006/relationships/image" Target="../media/image130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/>
          <p:nvPr/>
        </p:nvSpPr>
        <p:spPr>
          <a:xfrm rot="10800000">
            <a:off x="0" y="-3"/>
            <a:ext cx="12192000" cy="323256"/>
          </a:xfrm>
          <a:custGeom>
            <a:avLst/>
            <a:gdLst>
              <a:gd name="connsiteX0" fmla="*/ 12192000 w 12192000"/>
              <a:gd name="connsiteY0" fmla="*/ 0 h 2806502"/>
              <a:gd name="connsiteX1" fmla="*/ 12192000 w 12192000"/>
              <a:gd name="connsiteY1" fmla="*/ 2806502 h 2806502"/>
              <a:gd name="connsiteX2" fmla="*/ 0 w 12192000"/>
              <a:gd name="connsiteY2" fmla="*/ 2806502 h 2806502"/>
              <a:gd name="connsiteX3" fmla="*/ 0 w 12192000"/>
              <a:gd name="connsiteY3" fmla="*/ 1 h 2806502"/>
              <a:gd name="connsiteX4" fmla="*/ 213360 w 12192000"/>
              <a:gd name="connsiteY4" fmla="*/ 93931 h 2806502"/>
              <a:gd name="connsiteX5" fmla="*/ 6095999 w 12192000"/>
              <a:gd name="connsiteY5" fmla="*/ 930468 h 2806502"/>
              <a:gd name="connsiteX6" fmla="*/ 11978638 w 12192000"/>
              <a:gd name="connsiteY6" fmla="*/ 93931 h 280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806502">
                <a:moveTo>
                  <a:pt x="12192000" y="0"/>
                </a:moveTo>
                <a:lnTo>
                  <a:pt x="12192000" y="2806502"/>
                </a:lnTo>
                <a:lnTo>
                  <a:pt x="0" y="2806502"/>
                </a:lnTo>
                <a:lnTo>
                  <a:pt x="0" y="1"/>
                </a:lnTo>
                <a:lnTo>
                  <a:pt x="213360" y="93931"/>
                </a:lnTo>
                <a:cubicBezTo>
                  <a:pt x="1488243" y="598638"/>
                  <a:pt x="3647231" y="930468"/>
                  <a:pt x="6095999" y="930468"/>
                </a:cubicBezTo>
                <a:cubicBezTo>
                  <a:pt x="8544768" y="930468"/>
                  <a:pt x="10703755" y="598638"/>
                  <a:pt x="11978638" y="93931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4697875"/>
            <a:ext cx="12192000" cy="2171700"/>
          </a:xfrm>
          <a:prstGeom prst="rect">
            <a:avLst/>
          </a:prstGeom>
        </p:spPr>
      </p:pic>
      <p:pic>
        <p:nvPicPr>
          <p:cNvPr id="3" name="图形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096000" y="2815315"/>
            <a:ext cx="5099113" cy="3765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16256" y="1097617"/>
            <a:ext cx="775948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000" b="0" i="0" u="none" strike="noStrike" kern="1200" cap="none" spc="300" normalizeH="0" baseline="0" noProof="0">
                <a:ln>
                  <a:noFill/>
                </a:ln>
                <a:effectLst/>
                <a:uLnTx/>
                <a:uFillTx/>
                <a:latin typeface="+mj-ea"/>
                <a:ea typeface="+mj-ea"/>
                <a:cs typeface="Times New Roman" panose="02020603050405020304" pitchFamily="18" charset="0"/>
              </a:rPr>
              <a:t>软件终端界面设计</a:t>
            </a:r>
            <a:r>
              <a:rPr lang="en-US" altLang="zh-CN" sz="4000" spc="300">
                <a:latin typeface="+mj-ea"/>
                <a:ea typeface="+mj-ea"/>
                <a:cs typeface="Times New Roman" panose="02020603050405020304" pitchFamily="18" charset="0"/>
              </a:rPr>
              <a:t>10.18</a:t>
            </a:r>
            <a:endParaRPr kumimoji="0" lang="zh-CN" altLang="en-US" sz="4000" b="0" i="0" u="none" strike="noStrike" kern="1200" cap="none" spc="300" normalizeH="0" baseline="0" noProof="0">
              <a:ln>
                <a:noFill/>
              </a:ln>
              <a:effectLst/>
              <a:uLnTx/>
              <a:uFillTx/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82987" y="2942179"/>
            <a:ext cx="1089660" cy="68580"/>
          </a:xfrm>
          <a:prstGeom prst="rect">
            <a:avLst/>
          </a:prstGeom>
          <a:solidFill>
            <a:srgbClr val="003F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47780" b="-4653"/>
          <a:stretch>
            <a:fillRect/>
          </a:stretch>
        </p:blipFill>
        <p:spPr>
          <a:xfrm>
            <a:off x="567685" y="5522777"/>
            <a:ext cx="3263170" cy="78597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82988" y="3147860"/>
            <a:ext cx="3110354" cy="1424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导 师：王  罡</a:t>
            </a:r>
            <a:endParaRPr lang="en-US" altLang="zh-CN" sz="200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>
                <a:latin typeface="+mn-ea"/>
              </a:rPr>
              <a:t>汇 报</a:t>
            </a:r>
            <a:r>
              <a:rPr lang="zh-CN" altLang="en-US" sz="2000" dirty="0">
                <a:latin typeface="+mn-ea"/>
              </a:rPr>
              <a:t>：刘俐超</a:t>
            </a:r>
            <a:endParaRPr lang="en-US" altLang="zh-CN" sz="2000" dirty="0"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时 间：</a:t>
            </a:r>
            <a:fld id="{CA159ABA-7034-4AD4-988A-606AEA14702D}" type="datetime2">
              <a:rPr lang="zh-CN" altLang="en-US" sz="2000" smtClean="0">
                <a:latin typeface="+mn-ea"/>
              </a:rPr>
              <a:t>2024年10月18日</a:t>
            </a:fld>
            <a:endParaRPr lang="en-US" altLang="zh-CN" sz="20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C8B8C05-1F45-0B5D-B98B-A6115392A845}"/>
              </a:ext>
            </a:extLst>
          </p:cNvPr>
          <p:cNvSpPr/>
          <p:nvPr/>
        </p:nvSpPr>
        <p:spPr>
          <a:xfrm>
            <a:off x="625642" y="81483"/>
            <a:ext cx="2772076" cy="199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10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B2914ADA-8316-9FFB-2229-FA7FD7034757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840B82-2AA7-C6C8-0872-A10F4966D443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1FF36B-FCB7-6988-0DEE-0312EB44846E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B10E7E-4813-15DC-2686-C408C8AC9AA3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CB8136-9B6D-57E2-FE9B-957D22D46CD3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BE4E89C-4D3D-80D6-74E3-89A5FFC410D3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B799CAC-9943-150F-7458-986FFFEDFF42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B952AA-CBD0-2EA3-E99B-CB2D8B892BC3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8153E610-B179-19B5-8C55-9846661A11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t="3036" r="980"/>
          <a:stretch/>
        </p:blipFill>
        <p:spPr>
          <a:xfrm>
            <a:off x="3802042" y="2560905"/>
            <a:ext cx="7641588" cy="2692134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6E17733-4CC6-B3D8-B4F7-3D679F175F35}"/>
              </a:ext>
            </a:extLst>
          </p:cNvPr>
          <p:cNvSpPr txBox="1"/>
          <p:nvPr/>
        </p:nvSpPr>
        <p:spPr>
          <a:xfrm>
            <a:off x="330200" y="200680"/>
            <a:ext cx="2569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工艺远程更新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A3060DD-DB53-C20B-5A19-23882FD4B4F2}"/>
              </a:ext>
            </a:extLst>
          </p:cNvPr>
          <p:cNvSpPr/>
          <p:nvPr/>
        </p:nvSpPr>
        <p:spPr>
          <a:xfrm>
            <a:off x="4751318" y="1366318"/>
            <a:ext cx="591149" cy="3862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155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材料库设计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685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 descr="图形用户界面, 文本, 应用程序&#10;&#10;描述已自动生成">
            <a:extLst>
              <a:ext uri="{FF2B5EF4-FFF2-40B4-BE49-F238E27FC236}">
                <a16:creationId xmlns:a16="http://schemas.microsoft.com/office/drawing/2014/main" id="{2DE6F423-B617-1E2F-630D-43BED0862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64" y="1881798"/>
            <a:ext cx="2194377" cy="38626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材料库导引（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912BFBE0-C69C-DE5A-4043-88B3F98C8DFD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460D2A-A227-ADD7-F8F7-08D25FC0244F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6ECB18-A904-9279-DB57-3585A7C514F3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7EC1F5-5CA8-12D1-3915-F641CCFD095B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7C16EA-99EE-2852-AC75-F1FB7AB4CAF7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36365A9-DA8C-2608-9D07-1FD4B0CA49FD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B552B0-EDF6-8390-3EF8-51DCA3A058BE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736D05-BF35-7AAB-96AE-94B4D0DE4CA4}"/>
              </a:ext>
            </a:extLst>
          </p:cNvPr>
          <p:cNvSpPr txBox="1"/>
          <p:nvPr/>
        </p:nvSpPr>
        <p:spPr>
          <a:xfrm>
            <a:off x="3619979" y="1897743"/>
            <a:ext cx="82263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/>
              <a:t>一级（材料库）、二级（类型）、三级（材料）</a:t>
            </a:r>
            <a:r>
              <a:rPr lang="zh-CN" altLang="en-US" sz="1600"/>
              <a:t>；材料库中预设左图所示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/>
              <a:t>右击“材料库”，显示下拉菜单，包括</a:t>
            </a:r>
            <a:r>
              <a:rPr lang="zh-CN" altLang="en-US" sz="1600" b="1"/>
              <a:t>打开材料库、刷新材料库、新建材料类型、展开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4D8DDF-9BBE-F22D-D96B-44C4E13B6114}"/>
              </a:ext>
            </a:extLst>
          </p:cNvPr>
          <p:cNvSpPr txBox="1"/>
          <p:nvPr/>
        </p:nvSpPr>
        <p:spPr>
          <a:xfrm>
            <a:off x="3948028" y="2797921"/>
            <a:ext cx="74370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打开材料库：</a:t>
            </a:r>
            <a:r>
              <a:rPr lang="zh-CN" altLang="en-US" sz="1400"/>
              <a:t>打开材料库文件夹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刷新材料库：</a:t>
            </a:r>
            <a:r>
              <a:rPr lang="zh-CN" altLang="en-US" sz="1400"/>
              <a:t>更新导引树显示，实现导引树与数据库同步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新建材料类型：</a:t>
            </a:r>
            <a:r>
              <a:rPr lang="zh-CN" altLang="en-US" sz="1400"/>
              <a:t>点击，弹出新建类型对话框，填写名称，确定后，在导引树中显示。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收起整个材料库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B8193F7-C242-B5F3-FD34-8051C622A5DE}"/>
              </a:ext>
            </a:extLst>
          </p:cNvPr>
          <p:cNvSpPr/>
          <p:nvPr/>
        </p:nvSpPr>
        <p:spPr>
          <a:xfrm>
            <a:off x="1120384" y="1928582"/>
            <a:ext cx="1159933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337A1294-5C69-7B30-774A-38D7B8ADCE9A}"/>
              </a:ext>
            </a:extLst>
          </p:cNvPr>
          <p:cNvSpPr/>
          <p:nvPr/>
        </p:nvSpPr>
        <p:spPr>
          <a:xfrm>
            <a:off x="7427685" y="3926541"/>
            <a:ext cx="3673942" cy="332443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新建材料类型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2D1C45-35B3-6DFD-F66E-5BC21D32FF3B}"/>
              </a:ext>
            </a:extLst>
          </p:cNvPr>
          <p:cNvSpPr/>
          <p:nvPr/>
        </p:nvSpPr>
        <p:spPr>
          <a:xfrm>
            <a:off x="7427685" y="4258984"/>
            <a:ext cx="3673942" cy="1485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734355-EF6B-3BCB-63FB-C089FAA94CE7}"/>
              </a:ext>
            </a:extLst>
          </p:cNvPr>
          <p:cNvSpPr/>
          <p:nvPr/>
        </p:nvSpPr>
        <p:spPr>
          <a:xfrm>
            <a:off x="8025446" y="4506736"/>
            <a:ext cx="705513" cy="42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ADBDBF-01CE-29C1-FB23-176EC146C53B}"/>
              </a:ext>
            </a:extLst>
          </p:cNvPr>
          <p:cNvSpPr/>
          <p:nvPr/>
        </p:nvSpPr>
        <p:spPr>
          <a:xfrm>
            <a:off x="8882699" y="4499216"/>
            <a:ext cx="1612574" cy="423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330CF1B-3E79-1775-CA17-63FCBC9E3569}"/>
              </a:ext>
            </a:extLst>
          </p:cNvPr>
          <p:cNvSpPr/>
          <p:nvPr/>
        </p:nvSpPr>
        <p:spPr>
          <a:xfrm>
            <a:off x="8025446" y="5133870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CE93282-6C00-9603-FFC3-B3C0EE2F1BBD}"/>
              </a:ext>
            </a:extLst>
          </p:cNvPr>
          <p:cNvSpPr/>
          <p:nvPr/>
        </p:nvSpPr>
        <p:spPr>
          <a:xfrm>
            <a:off x="9440203" y="5133869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12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12B10F-1D7A-CE79-2343-E58E7E8E9D1C}"/>
              </a:ext>
            </a:extLst>
          </p:cNvPr>
          <p:cNvSpPr txBox="1"/>
          <p:nvPr/>
        </p:nvSpPr>
        <p:spPr>
          <a:xfrm>
            <a:off x="2677361" y="196338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837CC6C-2CD4-7F40-068C-C72C45D988E9}"/>
              </a:ext>
            </a:extLst>
          </p:cNvPr>
          <p:cNvSpPr txBox="1"/>
          <p:nvPr/>
        </p:nvSpPr>
        <p:spPr>
          <a:xfrm>
            <a:off x="2677361" y="253778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2BBF946-E1C5-6B1C-B88D-51BC1BB90D8D}"/>
              </a:ext>
            </a:extLst>
          </p:cNvPr>
          <p:cNvSpPr txBox="1"/>
          <p:nvPr/>
        </p:nvSpPr>
        <p:spPr>
          <a:xfrm>
            <a:off x="2682734" y="295018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B5AC1E-0018-41B7-FD18-007F628EDF8F}"/>
              </a:ext>
            </a:extLst>
          </p:cNvPr>
          <p:cNvSpPr txBox="1"/>
          <p:nvPr/>
        </p:nvSpPr>
        <p:spPr>
          <a:xfrm>
            <a:off x="4241942" y="4059452"/>
            <a:ext cx="89971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材料库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AB8512-801B-4C93-19D7-10EF19AB7217}"/>
              </a:ext>
            </a:extLst>
          </p:cNvPr>
          <p:cNvSpPr txBox="1"/>
          <p:nvPr/>
        </p:nvSpPr>
        <p:spPr>
          <a:xfrm>
            <a:off x="4927288" y="4468694"/>
            <a:ext cx="1354979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打开材料库</a:t>
            </a:r>
            <a:endParaRPr lang="en-US" altLang="zh-CN" sz="1400"/>
          </a:p>
          <a:p>
            <a:pPr algn="ctr"/>
            <a:r>
              <a:rPr lang="zh-CN" altLang="en-US" sz="1400"/>
              <a:t>刷新材料库</a:t>
            </a:r>
            <a:endParaRPr lang="en-US" altLang="zh-CN" sz="1400"/>
          </a:p>
          <a:p>
            <a:pPr algn="ctr"/>
            <a:r>
              <a:rPr lang="zh-CN" altLang="en-US" sz="1400"/>
              <a:t>新建材料类型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DEBFED84-DFDF-BF0A-8F29-D1BC5E4D710E}"/>
              </a:ext>
            </a:extLst>
          </p:cNvPr>
          <p:cNvCxnSpPr>
            <a:cxnSpLocks/>
            <a:stCxn id="21" idx="2"/>
            <a:endCxn id="22" idx="1"/>
          </p:cNvCxnSpPr>
          <p:nvPr/>
        </p:nvCxnSpPr>
        <p:spPr>
          <a:xfrm rot="16200000" flipH="1">
            <a:off x="4535673" y="4554133"/>
            <a:ext cx="547742" cy="2354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A52261-AA31-22A3-F799-AFCF25DB2153}"/>
                  </a:ext>
                </a:extLst>
              </p:cNvPr>
              <p:cNvSpPr txBox="1"/>
              <p:nvPr/>
            </p:nvSpPr>
            <p:spPr>
              <a:xfrm>
                <a:off x="10634984" y="3908096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2A52261-AA31-22A3-F799-AFCF25DB2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4984" y="3908096"/>
                <a:ext cx="46664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3136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形用户界面, 文本, 应用程序&#10;&#10;描述已自动生成">
            <a:extLst>
              <a:ext uri="{FF2B5EF4-FFF2-40B4-BE49-F238E27FC236}">
                <a16:creationId xmlns:a16="http://schemas.microsoft.com/office/drawing/2014/main" id="{0E4C8B0C-10E9-48A9-5800-25F0A0352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1" y="1997541"/>
            <a:ext cx="2194377" cy="38626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材料库导引（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13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912BFBE0-C69C-DE5A-4043-88B3F98C8DFD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460D2A-A227-ADD7-F8F7-08D25FC0244F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6ECB18-A904-9279-DB57-3585A7C514F3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7EC1F5-5CA8-12D1-3915-F641CCFD095B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7C16EA-99EE-2852-AC75-F1FB7AB4CAF7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36365A9-DA8C-2608-9D07-1FD4B0CA49FD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B552B0-EDF6-8390-3EF8-51DCA3A058BE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3BAB52-3925-954D-F5E5-B33D4DD2E182}"/>
              </a:ext>
            </a:extLst>
          </p:cNvPr>
          <p:cNvSpPr/>
          <p:nvPr/>
        </p:nvSpPr>
        <p:spPr>
          <a:xfrm>
            <a:off x="0" y="6226826"/>
            <a:ext cx="4546600" cy="6311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B8193F7-C242-B5F3-FD34-8051C622A5DE}"/>
              </a:ext>
            </a:extLst>
          </p:cNvPr>
          <p:cNvSpPr/>
          <p:nvPr/>
        </p:nvSpPr>
        <p:spPr>
          <a:xfrm>
            <a:off x="1390051" y="2517125"/>
            <a:ext cx="447361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EAC13C-A7E7-DD11-7D52-1309F834A4B9}"/>
              </a:ext>
            </a:extLst>
          </p:cNvPr>
          <p:cNvSpPr txBox="1"/>
          <p:nvPr/>
        </p:nvSpPr>
        <p:spPr>
          <a:xfrm>
            <a:off x="3635527" y="2113888"/>
            <a:ext cx="790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3.</a:t>
            </a:r>
            <a:r>
              <a:rPr lang="zh-CN" altLang="en-US" sz="1600"/>
              <a:t>右击类型（二级），显示下拉菜单，包括</a:t>
            </a:r>
            <a:r>
              <a:rPr lang="zh-CN" altLang="en-US" sz="1600" b="1"/>
              <a:t>打开、重命名、新建材料，展开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795A-E7A2-E9C0-491D-6FAC843189BD}"/>
              </a:ext>
            </a:extLst>
          </p:cNvPr>
          <p:cNvSpPr txBox="1"/>
          <p:nvPr/>
        </p:nvSpPr>
        <p:spPr>
          <a:xfrm>
            <a:off x="4227432" y="2571717"/>
            <a:ext cx="508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打开：</a:t>
            </a:r>
            <a:r>
              <a:rPr lang="zh-CN" altLang="en-US" sz="1400"/>
              <a:t>打开该类型所在文件夹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弹出重命名对话框，修改该类型名称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新建材料：</a:t>
            </a:r>
            <a:r>
              <a:rPr lang="zh-CN" altLang="en-US" sz="1400"/>
              <a:t>弹出新建材料对话框，填写材料具体参数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收起整个该类型</a:t>
            </a:r>
            <a:endParaRPr lang="en-US" altLang="zh-CN" sz="1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BBA503A-B063-C4BF-ED39-0069D5E07476}"/>
              </a:ext>
            </a:extLst>
          </p:cNvPr>
          <p:cNvSpPr/>
          <p:nvPr/>
        </p:nvSpPr>
        <p:spPr>
          <a:xfrm>
            <a:off x="7202302" y="4174225"/>
            <a:ext cx="2603235" cy="11644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CE8D515-455E-D32F-4AE0-FBBBA4A34260}"/>
              </a:ext>
            </a:extLst>
          </p:cNvPr>
          <p:cNvSpPr txBox="1"/>
          <p:nvPr/>
        </p:nvSpPr>
        <p:spPr>
          <a:xfrm>
            <a:off x="7267630" y="4216857"/>
            <a:ext cx="1772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修改</a:t>
            </a:r>
            <a:r>
              <a:rPr lang="zh-CN" altLang="en-US" sz="1200" u="sng"/>
              <a:t>粉末</a:t>
            </a:r>
            <a:r>
              <a:rPr lang="zh-CN" altLang="en-US" sz="1200"/>
              <a:t>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1AFA2E4-1315-3407-FE8E-EC1F624258AA}"/>
              </a:ext>
            </a:extLst>
          </p:cNvPr>
          <p:cNvSpPr/>
          <p:nvPr/>
        </p:nvSpPr>
        <p:spPr>
          <a:xfrm>
            <a:off x="7310633" y="4564522"/>
            <a:ext cx="2292087" cy="27699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9267DFB-A02D-18E2-6E43-F2E1FC49BC38}"/>
              </a:ext>
            </a:extLst>
          </p:cNvPr>
          <p:cNvSpPr/>
          <p:nvPr/>
        </p:nvSpPr>
        <p:spPr>
          <a:xfrm>
            <a:off x="7619339" y="4978787"/>
            <a:ext cx="539172" cy="259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2F761B3-842B-3D5A-878E-ECD4D14EB376}"/>
              </a:ext>
            </a:extLst>
          </p:cNvPr>
          <p:cNvSpPr/>
          <p:nvPr/>
        </p:nvSpPr>
        <p:spPr>
          <a:xfrm>
            <a:off x="8929597" y="4982853"/>
            <a:ext cx="539172" cy="259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1F538C6-3EFA-7A8C-12EF-9B62CCCAFF36}"/>
              </a:ext>
            </a:extLst>
          </p:cNvPr>
          <p:cNvSpPr/>
          <p:nvPr/>
        </p:nvSpPr>
        <p:spPr>
          <a:xfrm>
            <a:off x="1390051" y="3704261"/>
            <a:ext cx="740833" cy="39554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FB35BF7-AF63-614A-F7AB-6C5FC74D74A5}"/>
              </a:ext>
            </a:extLst>
          </p:cNvPr>
          <p:cNvSpPr/>
          <p:nvPr/>
        </p:nvSpPr>
        <p:spPr>
          <a:xfrm>
            <a:off x="1390051" y="4767912"/>
            <a:ext cx="740833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515AEF-7D0D-AE35-2057-341BA91A54B9}"/>
              </a:ext>
            </a:extLst>
          </p:cNvPr>
          <p:cNvSpPr txBox="1"/>
          <p:nvPr/>
        </p:nvSpPr>
        <p:spPr>
          <a:xfrm>
            <a:off x="4370675" y="3975364"/>
            <a:ext cx="720041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粉末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989426-B265-3335-E68C-DC92DDD24E39}"/>
              </a:ext>
            </a:extLst>
          </p:cNvPr>
          <p:cNvSpPr txBox="1"/>
          <p:nvPr/>
        </p:nvSpPr>
        <p:spPr>
          <a:xfrm>
            <a:off x="4876347" y="4384606"/>
            <a:ext cx="1166151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</a:t>
            </a:r>
            <a:endParaRPr lang="en-US" altLang="zh-CN" sz="1400"/>
          </a:p>
          <a:p>
            <a:pPr algn="ctr"/>
            <a:r>
              <a:rPr lang="zh-CN" altLang="en-US" sz="1400"/>
              <a:t>重命名</a:t>
            </a:r>
            <a:endParaRPr lang="en-US" altLang="zh-CN" sz="1400"/>
          </a:p>
          <a:p>
            <a:pPr algn="ctr"/>
            <a:r>
              <a:rPr lang="zh-CN" altLang="en-US" sz="1400"/>
              <a:t>新建材料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B30D921-CD0A-FDBC-3948-17DA7C83FEE1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4529650" y="4514963"/>
            <a:ext cx="547742" cy="1456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50427BC-40F9-51DC-DA50-735343070AC6}"/>
              </a:ext>
            </a:extLst>
          </p:cNvPr>
          <p:cNvSpPr txBox="1"/>
          <p:nvPr/>
        </p:nvSpPr>
        <p:spPr>
          <a:xfrm>
            <a:off x="7655816" y="5443942"/>
            <a:ext cx="1601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重命名对话框</a:t>
            </a:r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2EF618F4-1BB2-55D9-F1C7-B7AA43BB7185}"/>
              </a:ext>
            </a:extLst>
          </p:cNvPr>
          <p:cNvSpPr/>
          <p:nvPr/>
        </p:nvSpPr>
        <p:spPr>
          <a:xfrm>
            <a:off x="7202302" y="3975364"/>
            <a:ext cx="2603236" cy="198860"/>
          </a:xfrm>
          <a:prstGeom prst="round2Same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DAC590C-F766-3FE2-8933-D16D102EA013}"/>
              </a:ext>
            </a:extLst>
          </p:cNvPr>
          <p:cNvSpPr txBox="1"/>
          <p:nvPr/>
        </p:nvSpPr>
        <p:spPr>
          <a:xfrm>
            <a:off x="7202301" y="3942999"/>
            <a:ext cx="1772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重命名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7">
                <a:extLst>
                  <a:ext uri="{FF2B5EF4-FFF2-40B4-BE49-F238E27FC236}">
                    <a16:creationId xmlns:a16="http://schemas.microsoft.com/office/drawing/2014/main" id="{1A4873E5-3467-2411-B327-FD6B855BA30E}"/>
                  </a:ext>
                </a:extLst>
              </p:cNvPr>
              <p:cNvSpPr txBox="1"/>
              <p:nvPr/>
            </p:nvSpPr>
            <p:spPr>
              <a:xfrm>
                <a:off x="9494812" y="3928850"/>
                <a:ext cx="32229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200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 sz="1200"/>
              </a:p>
            </p:txBody>
          </p:sp>
        </mc:Choice>
        <mc:Fallback xmlns="">
          <p:sp>
            <p:nvSpPr>
              <p:cNvPr id="16" name="文本框 7">
                <a:extLst>
                  <a:ext uri="{FF2B5EF4-FFF2-40B4-BE49-F238E27FC236}">
                    <a16:creationId xmlns:a16="http://schemas.microsoft.com/office/drawing/2014/main" id="{1A4873E5-3467-2411-B327-FD6B855BA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4812" y="3928850"/>
                <a:ext cx="32229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398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材料库导引（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2.1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新建材料对话框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14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图片 6" descr="图片包含 文本&#10;&#10;描述已自动生成">
            <a:extLst>
              <a:ext uri="{FF2B5EF4-FFF2-40B4-BE49-F238E27FC236}">
                <a16:creationId xmlns:a16="http://schemas.microsoft.com/office/drawing/2014/main" id="{B16206CD-9328-0202-2F00-984D03D13F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986" y="915947"/>
            <a:ext cx="3814344" cy="5472153"/>
          </a:xfrm>
          <a:prstGeom prst="rect">
            <a:avLst/>
          </a:prstGeom>
        </p:spPr>
      </p:pic>
      <p:sp>
        <p:nvSpPr>
          <p:cNvPr id="54" name="矩形: 圆顶角 53">
            <a:extLst>
              <a:ext uri="{FF2B5EF4-FFF2-40B4-BE49-F238E27FC236}">
                <a16:creationId xmlns:a16="http://schemas.microsoft.com/office/drawing/2014/main" id="{923B2446-B694-B2B6-398A-F768A28B6D0C}"/>
              </a:ext>
            </a:extLst>
          </p:cNvPr>
          <p:cNvSpPr/>
          <p:nvPr/>
        </p:nvSpPr>
        <p:spPr>
          <a:xfrm>
            <a:off x="392585" y="1092202"/>
            <a:ext cx="6234532" cy="309836"/>
          </a:xfrm>
          <a:prstGeom prst="round2SameRect">
            <a:avLst>
              <a:gd name="adj1" fmla="val 4160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编辑材料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C5157CC-1861-09BA-7F24-A07713780217}"/>
              </a:ext>
            </a:extLst>
          </p:cNvPr>
          <p:cNvSpPr/>
          <p:nvPr/>
        </p:nvSpPr>
        <p:spPr>
          <a:xfrm>
            <a:off x="392585" y="1402038"/>
            <a:ext cx="6234532" cy="5255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A297448-61C1-2631-FA9F-B491BAFD6AAD}"/>
              </a:ext>
            </a:extLst>
          </p:cNvPr>
          <p:cNvSpPr/>
          <p:nvPr/>
        </p:nvSpPr>
        <p:spPr>
          <a:xfrm>
            <a:off x="475848" y="1536338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36A47674-2A1A-A7D1-EADC-7329A70A34E3}"/>
              </a:ext>
            </a:extLst>
          </p:cNvPr>
          <p:cNvSpPr/>
          <p:nvPr/>
        </p:nvSpPr>
        <p:spPr>
          <a:xfrm>
            <a:off x="1103389" y="1536338"/>
            <a:ext cx="1612574" cy="2920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5245F6B3-9EC8-B56D-047D-668AC2381149}"/>
              </a:ext>
            </a:extLst>
          </p:cNvPr>
          <p:cNvSpPr/>
          <p:nvPr/>
        </p:nvSpPr>
        <p:spPr>
          <a:xfrm>
            <a:off x="667412" y="1976281"/>
            <a:ext cx="5684875" cy="1139342"/>
          </a:xfrm>
          <a:prstGeom prst="roundRect">
            <a:avLst>
              <a:gd name="adj" fmla="val 484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5525E44B-1396-1B62-DB1F-5A59071A19EB}"/>
              </a:ext>
            </a:extLst>
          </p:cNvPr>
          <p:cNvSpPr/>
          <p:nvPr/>
        </p:nvSpPr>
        <p:spPr>
          <a:xfrm>
            <a:off x="1136213" y="1842359"/>
            <a:ext cx="905237" cy="292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材料成分</a:t>
            </a: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E60D81C9-5A68-13F6-380A-0B9FADD882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243381"/>
              </p:ext>
            </p:extLst>
          </p:nvPr>
        </p:nvGraphicFramePr>
        <p:xfrm>
          <a:off x="968669" y="2202304"/>
          <a:ext cx="50823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8">
                  <a:extLst>
                    <a:ext uri="{9D8B030D-6E8A-4147-A177-3AD203B41FA5}">
                      <a16:colId xmlns:a16="http://schemas.microsoft.com/office/drawing/2014/main" val="2118596827"/>
                    </a:ext>
                  </a:extLst>
                </a:gridCol>
                <a:gridCol w="467124">
                  <a:extLst>
                    <a:ext uri="{9D8B030D-6E8A-4147-A177-3AD203B41FA5}">
                      <a16:colId xmlns:a16="http://schemas.microsoft.com/office/drawing/2014/main" val="3553898157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705046298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759220670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1510672761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545627753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959061853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179133518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214820234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322525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元素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/>
                        <a:t>Wt.%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753"/>
                  </a:ext>
                </a:extLst>
              </a:tr>
            </a:tbl>
          </a:graphicData>
        </a:graphic>
      </p:graphicFrame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243B47FD-BE93-7E36-62C8-85041D997472}"/>
              </a:ext>
            </a:extLst>
          </p:cNvPr>
          <p:cNvSpPr/>
          <p:nvPr/>
        </p:nvSpPr>
        <p:spPr>
          <a:xfrm>
            <a:off x="667412" y="3249545"/>
            <a:ext cx="5684875" cy="2788430"/>
          </a:xfrm>
          <a:prstGeom prst="roundRect">
            <a:avLst>
              <a:gd name="adj" fmla="val 675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82DC8F0-2007-07E8-7CE7-5CFB58057EA0}"/>
              </a:ext>
            </a:extLst>
          </p:cNvPr>
          <p:cNvSpPr/>
          <p:nvPr/>
        </p:nvSpPr>
        <p:spPr>
          <a:xfrm>
            <a:off x="1136214" y="3129277"/>
            <a:ext cx="905237" cy="292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材料属性</a:t>
            </a: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86FEB7D0-4E40-DB37-413C-435034C448EA}"/>
              </a:ext>
            </a:extLst>
          </p:cNvPr>
          <p:cNvSpPr/>
          <p:nvPr/>
        </p:nvSpPr>
        <p:spPr>
          <a:xfrm>
            <a:off x="874499" y="3527122"/>
            <a:ext cx="1576058" cy="237698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DE4C669-1726-DA7C-D6FA-F2C56BD713B8}"/>
              </a:ext>
            </a:extLst>
          </p:cNvPr>
          <p:cNvSpPr txBox="1"/>
          <p:nvPr/>
        </p:nvSpPr>
        <p:spPr>
          <a:xfrm>
            <a:off x="898205" y="3598580"/>
            <a:ext cx="117201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密度</a:t>
            </a:r>
            <a:endParaRPr lang="en-US" altLang="zh-CN" sz="1050"/>
          </a:p>
          <a:p>
            <a:r>
              <a:rPr lang="zh-CN" altLang="en-US" sz="1050"/>
              <a:t>比热</a:t>
            </a:r>
            <a:endParaRPr lang="en-US" altLang="zh-CN" sz="1050"/>
          </a:p>
          <a:p>
            <a:r>
              <a:rPr lang="zh-CN" altLang="en-US" sz="1050"/>
              <a:t>热导率</a:t>
            </a:r>
            <a:endParaRPr lang="en-US" altLang="zh-CN" sz="1050"/>
          </a:p>
          <a:p>
            <a:r>
              <a:rPr lang="zh-CN" altLang="en-US" sz="1050"/>
              <a:t>电阻率</a:t>
            </a:r>
            <a:endParaRPr lang="en-US" altLang="zh-CN" sz="1050"/>
          </a:p>
          <a:p>
            <a:r>
              <a:rPr lang="zh-CN" altLang="en-US" sz="1050"/>
              <a:t>热膨胀系数</a:t>
            </a:r>
            <a:endParaRPr lang="en-US" altLang="zh-CN" sz="1050"/>
          </a:p>
          <a:p>
            <a:r>
              <a:rPr lang="zh-CN" altLang="en-US" sz="1050"/>
              <a:t>潜热</a:t>
            </a:r>
            <a:endParaRPr lang="en-US" altLang="zh-CN" sz="1050"/>
          </a:p>
          <a:p>
            <a:r>
              <a:rPr lang="zh-CN" altLang="en-US" sz="1050"/>
              <a:t>弹性</a:t>
            </a:r>
            <a:endParaRPr lang="en-US" altLang="zh-CN" sz="1050"/>
          </a:p>
          <a:p>
            <a:r>
              <a:rPr lang="zh-CN" altLang="en-US" sz="1050"/>
              <a:t>塑性</a:t>
            </a:r>
            <a:endParaRPr lang="en-US" altLang="zh-CN" sz="1050"/>
          </a:p>
          <a:p>
            <a:endParaRPr lang="en-US" altLang="zh-CN" sz="1050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15AFC1A9-A4D3-457A-FEE9-5A6F374E0772}"/>
              </a:ext>
            </a:extLst>
          </p:cNvPr>
          <p:cNvSpPr/>
          <p:nvPr/>
        </p:nvSpPr>
        <p:spPr>
          <a:xfrm>
            <a:off x="2298157" y="3527122"/>
            <a:ext cx="152400" cy="23769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65">
            <a:extLst>
              <a:ext uri="{FF2B5EF4-FFF2-40B4-BE49-F238E27FC236}">
                <a16:creationId xmlns:a16="http://schemas.microsoft.com/office/drawing/2014/main" id="{D01D1623-2905-4581-CE9E-1914AF3E400E}"/>
              </a:ext>
            </a:extLst>
          </p:cNvPr>
          <p:cNvSpPr/>
          <p:nvPr/>
        </p:nvSpPr>
        <p:spPr>
          <a:xfrm>
            <a:off x="2336665" y="3598580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等腰三角形 66">
            <a:extLst>
              <a:ext uri="{FF2B5EF4-FFF2-40B4-BE49-F238E27FC236}">
                <a16:creationId xmlns:a16="http://schemas.microsoft.com/office/drawing/2014/main" id="{3A1D790A-F94E-F23E-1F3C-C1809D5734C9}"/>
              </a:ext>
            </a:extLst>
          </p:cNvPr>
          <p:cNvSpPr/>
          <p:nvPr/>
        </p:nvSpPr>
        <p:spPr>
          <a:xfrm rot="10800000">
            <a:off x="2336665" y="5793903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D2A0ABBF-7804-98D0-4520-93FFB70C71CE}"/>
              </a:ext>
            </a:extLst>
          </p:cNvPr>
          <p:cNvSpPr/>
          <p:nvPr/>
        </p:nvSpPr>
        <p:spPr>
          <a:xfrm>
            <a:off x="874498" y="5702171"/>
            <a:ext cx="767987" cy="201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39ED0D1-4499-BA0E-551E-D9736EA315FA}"/>
              </a:ext>
            </a:extLst>
          </p:cNvPr>
          <p:cNvSpPr/>
          <p:nvPr/>
        </p:nvSpPr>
        <p:spPr>
          <a:xfrm>
            <a:off x="1642487" y="5702171"/>
            <a:ext cx="655669" cy="201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删除</a:t>
            </a:r>
          </a:p>
        </p:txBody>
      </p:sp>
      <p:graphicFrame>
        <p:nvGraphicFramePr>
          <p:cNvPr id="70" name="表格 69">
            <a:extLst>
              <a:ext uri="{FF2B5EF4-FFF2-40B4-BE49-F238E27FC236}">
                <a16:creationId xmlns:a16="http://schemas.microsoft.com/office/drawing/2014/main" id="{D095680F-EA54-E8E1-8DE9-4BCD25824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290715"/>
              </p:ext>
            </p:extLst>
          </p:nvPr>
        </p:nvGraphicFramePr>
        <p:xfrm>
          <a:off x="3050790" y="3557155"/>
          <a:ext cx="2755398" cy="22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99">
                  <a:extLst>
                    <a:ext uri="{9D8B030D-6E8A-4147-A177-3AD203B41FA5}">
                      <a16:colId xmlns:a16="http://schemas.microsoft.com/office/drawing/2014/main" val="1938103438"/>
                    </a:ext>
                  </a:extLst>
                </a:gridCol>
                <a:gridCol w="1377699">
                  <a:extLst>
                    <a:ext uri="{9D8B030D-6E8A-4147-A177-3AD203B41FA5}">
                      <a16:colId xmlns:a16="http://schemas.microsoft.com/office/drawing/2014/main" val="1638110863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温度（</a:t>
                      </a: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属性值（单位）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3167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925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4658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18029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2212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266916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4315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18307"/>
                  </a:ext>
                </a:extLst>
              </a:tr>
            </a:tbl>
          </a:graphicData>
        </a:graphic>
      </p:graphicFrame>
      <p:sp>
        <p:nvSpPr>
          <p:cNvPr id="71" name="矩形 70">
            <a:extLst>
              <a:ext uri="{FF2B5EF4-FFF2-40B4-BE49-F238E27FC236}">
                <a16:creationId xmlns:a16="http://schemas.microsoft.com/office/drawing/2014/main" id="{75E19518-D674-3633-F6BA-42DC1175F5AC}"/>
              </a:ext>
            </a:extLst>
          </p:cNvPr>
          <p:cNvSpPr/>
          <p:nvPr/>
        </p:nvSpPr>
        <p:spPr>
          <a:xfrm>
            <a:off x="2922401" y="1549890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3C8E6F7-3F5C-69D1-71CA-4EDE54A96C2F}"/>
              </a:ext>
            </a:extLst>
          </p:cNvPr>
          <p:cNvSpPr/>
          <p:nvPr/>
        </p:nvSpPr>
        <p:spPr>
          <a:xfrm>
            <a:off x="3549942" y="1549890"/>
            <a:ext cx="1612574" cy="2920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954B4AD4-8D8A-0788-8BEB-556221F9D47A}"/>
              </a:ext>
            </a:extLst>
          </p:cNvPr>
          <p:cNvSpPr/>
          <p:nvPr/>
        </p:nvSpPr>
        <p:spPr>
          <a:xfrm>
            <a:off x="2070223" y="6143729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B9C1C5A6-0027-770D-9375-E95E74D92C9D}"/>
              </a:ext>
            </a:extLst>
          </p:cNvPr>
          <p:cNvSpPr/>
          <p:nvPr/>
        </p:nvSpPr>
        <p:spPr>
          <a:xfrm>
            <a:off x="3484980" y="6143728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3C24DE-76FF-CCF5-68BA-13057C3D799F}"/>
                  </a:ext>
                </a:extLst>
              </p:cNvPr>
              <p:cNvSpPr txBox="1"/>
              <p:nvPr/>
            </p:nvSpPr>
            <p:spPr>
              <a:xfrm>
                <a:off x="6118965" y="1080610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33C24DE-76FF-CCF5-68BA-13057C3D7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965" y="1080610"/>
                <a:ext cx="4666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: 圆角 4">
            <a:extLst>
              <a:ext uri="{FF2B5EF4-FFF2-40B4-BE49-F238E27FC236}">
                <a16:creationId xmlns:a16="http://schemas.microsoft.com/office/drawing/2014/main" id="{FCF3B3AE-A931-4054-CFF5-AFA133826D51}"/>
              </a:ext>
            </a:extLst>
          </p:cNvPr>
          <p:cNvSpPr/>
          <p:nvPr/>
        </p:nvSpPr>
        <p:spPr>
          <a:xfrm>
            <a:off x="4946651" y="1549890"/>
            <a:ext cx="215866" cy="29209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9A9F289C-4176-115D-4B60-555E22C64165}"/>
              </a:ext>
            </a:extLst>
          </p:cNvPr>
          <p:cNvSpPr/>
          <p:nvPr/>
        </p:nvSpPr>
        <p:spPr>
          <a:xfrm flipV="1">
            <a:off x="4983692" y="1625847"/>
            <a:ext cx="141783" cy="13034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9684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材料库导引（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2.2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新建材料对话框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15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2" name="矩形: 圆顶角 21">
            <a:extLst>
              <a:ext uri="{FF2B5EF4-FFF2-40B4-BE49-F238E27FC236}">
                <a16:creationId xmlns:a16="http://schemas.microsoft.com/office/drawing/2014/main" id="{255FF9F4-9FD6-725F-E6E8-B4E4160CC476}"/>
              </a:ext>
            </a:extLst>
          </p:cNvPr>
          <p:cNvSpPr/>
          <p:nvPr/>
        </p:nvSpPr>
        <p:spPr>
          <a:xfrm>
            <a:off x="392585" y="1092202"/>
            <a:ext cx="6234532" cy="309836"/>
          </a:xfrm>
          <a:prstGeom prst="round2SameRect">
            <a:avLst>
              <a:gd name="adj1" fmla="val 4160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新建材料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860EE98-6238-DAE8-DA98-D2127B8D2852}"/>
              </a:ext>
            </a:extLst>
          </p:cNvPr>
          <p:cNvSpPr/>
          <p:nvPr/>
        </p:nvSpPr>
        <p:spPr>
          <a:xfrm>
            <a:off x="392585" y="1402038"/>
            <a:ext cx="6234532" cy="5255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C2246C9-9A02-EC50-FAD5-9930454CF99B}"/>
              </a:ext>
            </a:extLst>
          </p:cNvPr>
          <p:cNvSpPr/>
          <p:nvPr/>
        </p:nvSpPr>
        <p:spPr>
          <a:xfrm>
            <a:off x="475848" y="1536338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74043BB-122F-3587-E1A1-F990FF467A0B}"/>
              </a:ext>
            </a:extLst>
          </p:cNvPr>
          <p:cNvSpPr/>
          <p:nvPr/>
        </p:nvSpPr>
        <p:spPr>
          <a:xfrm>
            <a:off x="1103389" y="1536338"/>
            <a:ext cx="1612574" cy="2920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3A0C1C65-CC29-7931-A738-DD44BA8DCDBD}"/>
              </a:ext>
            </a:extLst>
          </p:cNvPr>
          <p:cNvSpPr/>
          <p:nvPr/>
        </p:nvSpPr>
        <p:spPr>
          <a:xfrm>
            <a:off x="667412" y="1976281"/>
            <a:ext cx="5684875" cy="1139342"/>
          </a:xfrm>
          <a:prstGeom prst="roundRect">
            <a:avLst>
              <a:gd name="adj" fmla="val 484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6E52904-F290-3BEC-F53B-58077D64CF7C}"/>
              </a:ext>
            </a:extLst>
          </p:cNvPr>
          <p:cNvSpPr/>
          <p:nvPr/>
        </p:nvSpPr>
        <p:spPr>
          <a:xfrm>
            <a:off x="1136213" y="1842359"/>
            <a:ext cx="905237" cy="292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材料成分</a:t>
            </a:r>
          </a:p>
        </p:txBody>
      </p:sp>
      <p:graphicFrame>
        <p:nvGraphicFramePr>
          <p:cNvPr id="41" name="表格 40">
            <a:extLst>
              <a:ext uri="{FF2B5EF4-FFF2-40B4-BE49-F238E27FC236}">
                <a16:creationId xmlns:a16="http://schemas.microsoft.com/office/drawing/2014/main" id="{9B4905FE-9D4F-7609-B4BA-A59EAB5C0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91089"/>
              </p:ext>
            </p:extLst>
          </p:nvPr>
        </p:nvGraphicFramePr>
        <p:xfrm>
          <a:off x="968669" y="2202304"/>
          <a:ext cx="508236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348">
                  <a:extLst>
                    <a:ext uri="{9D8B030D-6E8A-4147-A177-3AD203B41FA5}">
                      <a16:colId xmlns:a16="http://schemas.microsoft.com/office/drawing/2014/main" val="2118596827"/>
                    </a:ext>
                  </a:extLst>
                </a:gridCol>
                <a:gridCol w="467124">
                  <a:extLst>
                    <a:ext uri="{9D8B030D-6E8A-4147-A177-3AD203B41FA5}">
                      <a16:colId xmlns:a16="http://schemas.microsoft.com/office/drawing/2014/main" val="3553898157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705046298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759220670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1510672761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545627753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959061853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179133518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2214820234"/>
                    </a:ext>
                  </a:extLst>
                </a:gridCol>
                <a:gridCol w="508236">
                  <a:extLst>
                    <a:ext uri="{9D8B030D-6E8A-4147-A177-3AD203B41FA5}">
                      <a16:colId xmlns:a16="http://schemas.microsoft.com/office/drawing/2014/main" val="32252550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元素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8650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/>
                        <a:t>Wt.%</a:t>
                      </a:r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5753"/>
                  </a:ext>
                </a:extLst>
              </a:tr>
            </a:tbl>
          </a:graphicData>
        </a:graphic>
      </p:graphicFrame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6DD615A5-2144-422E-2D06-48805BD5BA2A}"/>
              </a:ext>
            </a:extLst>
          </p:cNvPr>
          <p:cNvSpPr/>
          <p:nvPr/>
        </p:nvSpPr>
        <p:spPr>
          <a:xfrm>
            <a:off x="667413" y="3249545"/>
            <a:ext cx="5684874" cy="2788430"/>
          </a:xfrm>
          <a:prstGeom prst="roundRect">
            <a:avLst>
              <a:gd name="adj" fmla="val 374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F84F888-D3BF-709B-69BA-977DA327AAE7}"/>
              </a:ext>
            </a:extLst>
          </p:cNvPr>
          <p:cNvSpPr/>
          <p:nvPr/>
        </p:nvSpPr>
        <p:spPr>
          <a:xfrm>
            <a:off x="1136214" y="3129277"/>
            <a:ext cx="905237" cy="292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材料属性</a:t>
            </a: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1480EF89-1945-C687-CADD-134505E13657}"/>
              </a:ext>
            </a:extLst>
          </p:cNvPr>
          <p:cNvSpPr/>
          <p:nvPr/>
        </p:nvSpPr>
        <p:spPr>
          <a:xfrm>
            <a:off x="874499" y="3527122"/>
            <a:ext cx="1576058" cy="2376989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F4EDCE2-0E81-3DDF-2E05-E07B1F62FC2A}"/>
              </a:ext>
            </a:extLst>
          </p:cNvPr>
          <p:cNvSpPr txBox="1"/>
          <p:nvPr/>
        </p:nvSpPr>
        <p:spPr>
          <a:xfrm>
            <a:off x="898205" y="3598580"/>
            <a:ext cx="1172018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/>
              <a:t>密度</a:t>
            </a:r>
            <a:endParaRPr lang="en-US" altLang="zh-CN" sz="1050"/>
          </a:p>
          <a:p>
            <a:r>
              <a:rPr lang="zh-CN" altLang="en-US" sz="1050"/>
              <a:t>比热</a:t>
            </a:r>
            <a:endParaRPr lang="en-US" altLang="zh-CN" sz="1050"/>
          </a:p>
          <a:p>
            <a:r>
              <a:rPr lang="zh-CN" altLang="en-US" sz="1050"/>
              <a:t>热导率</a:t>
            </a:r>
            <a:endParaRPr lang="en-US" altLang="zh-CN" sz="1050"/>
          </a:p>
          <a:p>
            <a:r>
              <a:rPr lang="zh-CN" altLang="en-US" sz="1050"/>
              <a:t>电阻率</a:t>
            </a:r>
            <a:endParaRPr lang="en-US" altLang="zh-CN" sz="1050"/>
          </a:p>
          <a:p>
            <a:r>
              <a:rPr lang="zh-CN" altLang="en-US" sz="1050"/>
              <a:t>热膨胀系数</a:t>
            </a:r>
            <a:endParaRPr lang="en-US" altLang="zh-CN" sz="1050"/>
          </a:p>
          <a:p>
            <a:r>
              <a:rPr lang="zh-CN" altLang="en-US" sz="1050"/>
              <a:t>潜热</a:t>
            </a:r>
            <a:endParaRPr lang="en-US" altLang="zh-CN" sz="1050"/>
          </a:p>
          <a:p>
            <a:r>
              <a:rPr lang="zh-CN" altLang="en-US" sz="1050"/>
              <a:t>弹性</a:t>
            </a:r>
            <a:endParaRPr lang="en-US" altLang="zh-CN" sz="1050"/>
          </a:p>
          <a:p>
            <a:r>
              <a:rPr lang="zh-CN" altLang="en-US" sz="1050"/>
              <a:t>塑性</a:t>
            </a:r>
            <a:endParaRPr lang="en-US" altLang="zh-CN" sz="1050"/>
          </a:p>
          <a:p>
            <a:endParaRPr lang="en-US" altLang="zh-CN" sz="105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5F263BB5-0F7D-F3C7-019C-F27E0A6F4DFC}"/>
              </a:ext>
            </a:extLst>
          </p:cNvPr>
          <p:cNvSpPr/>
          <p:nvPr/>
        </p:nvSpPr>
        <p:spPr>
          <a:xfrm>
            <a:off x="2298157" y="3527122"/>
            <a:ext cx="152400" cy="237698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B07837F2-950E-AF6F-DA94-80B594F2DA09}"/>
              </a:ext>
            </a:extLst>
          </p:cNvPr>
          <p:cNvSpPr/>
          <p:nvPr/>
        </p:nvSpPr>
        <p:spPr>
          <a:xfrm>
            <a:off x="2336665" y="3598580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>
            <a:extLst>
              <a:ext uri="{FF2B5EF4-FFF2-40B4-BE49-F238E27FC236}">
                <a16:creationId xmlns:a16="http://schemas.microsoft.com/office/drawing/2014/main" id="{D6F22D0D-F373-AA6A-BB00-F0EE60117DC5}"/>
              </a:ext>
            </a:extLst>
          </p:cNvPr>
          <p:cNvSpPr/>
          <p:nvPr/>
        </p:nvSpPr>
        <p:spPr>
          <a:xfrm rot="10800000">
            <a:off x="2336665" y="5793903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0DC4271-4560-2111-FCBD-E6B8BFCBE350}"/>
              </a:ext>
            </a:extLst>
          </p:cNvPr>
          <p:cNvSpPr/>
          <p:nvPr/>
        </p:nvSpPr>
        <p:spPr>
          <a:xfrm>
            <a:off x="874498" y="5702171"/>
            <a:ext cx="767987" cy="201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58ADE78-2DE9-F87C-8DF5-B112D23727C7}"/>
              </a:ext>
            </a:extLst>
          </p:cNvPr>
          <p:cNvSpPr/>
          <p:nvPr/>
        </p:nvSpPr>
        <p:spPr>
          <a:xfrm>
            <a:off x="1642487" y="5702171"/>
            <a:ext cx="655669" cy="201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删除</a:t>
            </a:r>
          </a:p>
        </p:txBody>
      </p: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394B3251-AE21-3BF6-B4DA-3ACE1A0EA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18591"/>
              </p:ext>
            </p:extLst>
          </p:nvPr>
        </p:nvGraphicFramePr>
        <p:xfrm>
          <a:off x="3050790" y="3557155"/>
          <a:ext cx="2755398" cy="2291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7699">
                  <a:extLst>
                    <a:ext uri="{9D8B030D-6E8A-4147-A177-3AD203B41FA5}">
                      <a16:colId xmlns:a16="http://schemas.microsoft.com/office/drawing/2014/main" val="1938103438"/>
                    </a:ext>
                  </a:extLst>
                </a:gridCol>
                <a:gridCol w="1377699">
                  <a:extLst>
                    <a:ext uri="{9D8B030D-6E8A-4147-A177-3AD203B41FA5}">
                      <a16:colId xmlns:a16="http://schemas.microsoft.com/office/drawing/2014/main" val="1638110863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温度（</a:t>
                      </a:r>
                      <a:r>
                        <a:rPr lang="en-US" altLang="zh-CN" sz="100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tx1"/>
                          </a:solidFill>
                        </a:rPr>
                        <a:t>属性值（单位）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3167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925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294658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418029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62212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266916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34315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418307"/>
                  </a:ext>
                </a:extLst>
              </a:tr>
            </a:tbl>
          </a:graphicData>
        </a:graphic>
      </p:graphicFrame>
      <p:sp>
        <p:nvSpPr>
          <p:cNvPr id="53" name="文本框 52">
            <a:extLst>
              <a:ext uri="{FF2B5EF4-FFF2-40B4-BE49-F238E27FC236}">
                <a16:creationId xmlns:a16="http://schemas.microsoft.com/office/drawing/2014/main" id="{245A400F-4F28-075F-3C66-41B83C6A98D6}"/>
              </a:ext>
            </a:extLst>
          </p:cNvPr>
          <p:cNvSpPr txBox="1"/>
          <p:nvPr/>
        </p:nvSpPr>
        <p:spPr>
          <a:xfrm>
            <a:off x="7145860" y="4536375"/>
            <a:ext cx="4653555" cy="199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类型从已存在材料类型中选择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单击属性名称，可删除，可显示具体属性值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预设</a:t>
            </a:r>
            <a:r>
              <a:rPr lang="en-US" altLang="zh-CN" sz="1400"/>
              <a:t>8</a:t>
            </a:r>
            <a:r>
              <a:rPr lang="zh-CN" altLang="en-US" sz="1400"/>
              <a:t>个属性，新添加属性具体指自定义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一种材料一个</a:t>
            </a:r>
            <a:r>
              <a:rPr lang="en-US" altLang="zh-CN" sz="1400"/>
              <a:t>Excel</a:t>
            </a:r>
            <a:r>
              <a:rPr lang="zh-CN" altLang="en-US" sz="1400"/>
              <a:t>文件保存，名称</a:t>
            </a:r>
            <a:r>
              <a:rPr lang="en-US" altLang="zh-CN" sz="1400"/>
              <a:t>/</a:t>
            </a:r>
            <a:r>
              <a:rPr lang="zh-CN" altLang="en-US" sz="1400"/>
              <a:t>类型</a:t>
            </a:r>
            <a:r>
              <a:rPr lang="en-US" altLang="zh-CN" sz="1400"/>
              <a:t>/</a:t>
            </a:r>
            <a:r>
              <a:rPr lang="zh-CN" altLang="en-US" sz="1400"/>
              <a:t>成分一个工作表，其余一个属性一个工作表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确定或取消或关闭时设置提示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AE7D280-581A-B142-D0F6-3E739A6E5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144222"/>
                  </p:ext>
                </p:extLst>
              </p:nvPr>
            </p:nvGraphicFramePr>
            <p:xfrm>
              <a:off x="7327469" y="327168"/>
              <a:ext cx="4349130" cy="176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565">
                      <a:extLst>
                        <a:ext uri="{9D8B030D-6E8A-4147-A177-3AD203B41FA5}">
                          <a16:colId xmlns:a16="http://schemas.microsoft.com/office/drawing/2014/main" val="1938103438"/>
                        </a:ext>
                      </a:extLst>
                    </a:gridCol>
                    <a:gridCol w="2174565">
                      <a:extLst>
                        <a:ext uri="{9D8B030D-6E8A-4147-A177-3AD203B41FA5}">
                          <a16:colId xmlns:a16="http://schemas.microsoft.com/office/drawing/2014/main" val="1638110863"/>
                        </a:ext>
                      </a:extLst>
                    </a:gridCol>
                  </a:tblGrid>
                  <a:tr h="232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>
                              <a:solidFill>
                                <a:schemeClr val="tx1"/>
                              </a:solidFill>
                            </a:rPr>
                            <a:t>温度（</a:t>
                          </a:r>
                          <a:r>
                            <a:rPr lang="en-US" altLang="zh-CN" sz="1400">
                              <a:solidFill>
                                <a:schemeClr val="tx1"/>
                              </a:solidFill>
                            </a:rPr>
                            <a:t>K</a:t>
                          </a:r>
                          <a:r>
                            <a:rPr lang="zh-CN" altLang="en-US" sz="14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密度（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kg/m</a:t>
                          </a:r>
                          <a:r>
                            <a:rPr lang="en-US" altLang="zh-CN" sz="1200" baseline="300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6631677"/>
                      </a:ext>
                    </a:extLst>
                  </a:tr>
                  <a:tr h="27850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比热 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J/g/K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2100925"/>
                      </a:ext>
                    </a:extLst>
                  </a:tr>
                  <a:tr h="27850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热导率（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W/m/K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952097"/>
                      </a:ext>
                    </a:extLst>
                  </a:tr>
                  <a:tr h="27850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电阻率（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l-GR" altLang="zh-CN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oMath>
                          </a14:m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072098"/>
                      </a:ext>
                    </a:extLst>
                  </a:tr>
                  <a:tr h="278501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热膨胀系数（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K</a:t>
                          </a:r>
                          <a:r>
                            <a:rPr lang="en-US" altLang="zh-CN" sz="1200" baseline="300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7556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DAE7D280-581A-B142-D0F6-3E739A6E53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9144222"/>
                  </p:ext>
                </p:extLst>
              </p:nvPr>
            </p:nvGraphicFramePr>
            <p:xfrm>
              <a:off x="7327469" y="327168"/>
              <a:ext cx="4349130" cy="17678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74565">
                      <a:extLst>
                        <a:ext uri="{9D8B030D-6E8A-4147-A177-3AD203B41FA5}">
                          <a16:colId xmlns:a16="http://schemas.microsoft.com/office/drawing/2014/main" val="1938103438"/>
                        </a:ext>
                      </a:extLst>
                    </a:gridCol>
                    <a:gridCol w="2174565">
                      <a:extLst>
                        <a:ext uri="{9D8B030D-6E8A-4147-A177-3AD203B41FA5}">
                          <a16:colId xmlns:a16="http://schemas.microsoft.com/office/drawing/2014/main" val="163811086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400">
                              <a:solidFill>
                                <a:schemeClr val="tx1"/>
                              </a:solidFill>
                            </a:rPr>
                            <a:t>温度（</a:t>
                          </a:r>
                          <a:r>
                            <a:rPr lang="en-US" altLang="zh-CN" sz="1400">
                              <a:solidFill>
                                <a:schemeClr val="tx1"/>
                              </a:solidFill>
                            </a:rPr>
                            <a:t>K</a:t>
                          </a:r>
                          <a:r>
                            <a:rPr lang="zh-CN" altLang="en-US" sz="14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密度（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kg/m</a:t>
                          </a:r>
                          <a:r>
                            <a:rPr lang="en-US" altLang="zh-CN" sz="1200" baseline="30000">
                              <a:solidFill>
                                <a:schemeClr val="tx1"/>
                              </a:solidFill>
                            </a:rPr>
                            <a:t>3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663167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比热 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J/g/K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210092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热导率（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W/m/K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33952097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0560" t="-290000" r="-560" b="-10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10720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180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热膨胀系数（</a:t>
                          </a:r>
                          <a:r>
                            <a:rPr lang="en-US" altLang="zh-CN" sz="1200">
                              <a:solidFill>
                                <a:schemeClr val="tx1"/>
                              </a:solidFill>
                            </a:rPr>
                            <a:t>K</a:t>
                          </a:r>
                          <a:r>
                            <a:rPr lang="en-US" altLang="zh-CN" sz="1200" baseline="30000">
                              <a:solidFill>
                                <a:schemeClr val="tx1"/>
                              </a:solidFill>
                            </a:rPr>
                            <a:t>-1</a:t>
                          </a:r>
                          <a:r>
                            <a:rPr lang="zh-CN" altLang="en-US" sz="1200">
                              <a:solidFill>
                                <a:schemeClr val="tx1"/>
                              </a:solidFill>
                            </a:rPr>
                            <a:t>）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75568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8D0366D-C75D-914B-5D2B-C00187D8E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07298"/>
              </p:ext>
            </p:extLst>
          </p:nvPr>
        </p:nvGraphicFramePr>
        <p:xfrm>
          <a:off x="7327469" y="2228876"/>
          <a:ext cx="4349130" cy="5729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710">
                  <a:extLst>
                    <a:ext uri="{9D8B030D-6E8A-4147-A177-3AD203B41FA5}">
                      <a16:colId xmlns:a16="http://schemas.microsoft.com/office/drawing/2014/main" val="1938103438"/>
                    </a:ext>
                  </a:extLst>
                </a:gridCol>
                <a:gridCol w="1449710">
                  <a:extLst>
                    <a:ext uri="{9D8B030D-6E8A-4147-A177-3AD203B41FA5}">
                      <a16:colId xmlns:a16="http://schemas.microsoft.com/office/drawing/2014/main" val="1638110863"/>
                    </a:ext>
                  </a:extLst>
                </a:gridCol>
                <a:gridCol w="1449710">
                  <a:extLst>
                    <a:ext uri="{9D8B030D-6E8A-4147-A177-3AD203B41FA5}">
                      <a16:colId xmlns:a16="http://schemas.microsoft.com/office/drawing/2014/main" val="2473251229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潜热（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J/kg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固相温度（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液相温度（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K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3167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925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8969882-3C7C-163B-A16D-B120EA228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489634"/>
              </p:ext>
            </p:extLst>
          </p:nvPr>
        </p:nvGraphicFramePr>
        <p:xfrm>
          <a:off x="7327469" y="2935710"/>
          <a:ext cx="2899420" cy="652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710">
                  <a:extLst>
                    <a:ext uri="{9D8B030D-6E8A-4147-A177-3AD203B41FA5}">
                      <a16:colId xmlns:a16="http://schemas.microsoft.com/office/drawing/2014/main" val="1638110863"/>
                    </a:ext>
                  </a:extLst>
                </a:gridCol>
                <a:gridCol w="1449710">
                  <a:extLst>
                    <a:ext uri="{9D8B030D-6E8A-4147-A177-3AD203B41FA5}">
                      <a16:colId xmlns:a16="http://schemas.microsoft.com/office/drawing/2014/main" val="2473251229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弹性模量（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MPa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泊松比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3167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925"/>
                  </a:ext>
                </a:extLst>
              </a:tr>
            </a:tbl>
          </a:graphicData>
        </a:graphic>
      </p:graphicFrame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846E86F7-53AA-5306-E898-F0992B0F1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70440"/>
              </p:ext>
            </p:extLst>
          </p:nvPr>
        </p:nvGraphicFramePr>
        <p:xfrm>
          <a:off x="7327469" y="3721821"/>
          <a:ext cx="2899420" cy="6522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710">
                  <a:extLst>
                    <a:ext uri="{9D8B030D-6E8A-4147-A177-3AD203B41FA5}">
                      <a16:colId xmlns:a16="http://schemas.microsoft.com/office/drawing/2014/main" val="1638110863"/>
                    </a:ext>
                  </a:extLst>
                </a:gridCol>
                <a:gridCol w="1449710">
                  <a:extLst>
                    <a:ext uri="{9D8B030D-6E8A-4147-A177-3AD203B41FA5}">
                      <a16:colId xmlns:a16="http://schemas.microsoft.com/office/drawing/2014/main" val="2473251229"/>
                    </a:ext>
                  </a:extLst>
                </a:gridCol>
              </a:tblGrid>
              <a:tr h="2864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屈服应力（</a:t>
                      </a:r>
                      <a:r>
                        <a:rPr lang="en-US" altLang="zh-CN" sz="1200">
                          <a:solidFill>
                            <a:schemeClr val="tx1"/>
                          </a:solidFill>
                        </a:rPr>
                        <a:t>MPa</a:t>
                      </a: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>
                          <a:solidFill>
                            <a:schemeClr val="tx1"/>
                          </a:solidFill>
                        </a:rPr>
                        <a:t>塑形应变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631677"/>
                  </a:ext>
                </a:extLst>
              </a:tr>
              <a:tr h="286483"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100925"/>
                  </a:ext>
                </a:extLst>
              </a:tr>
            </a:tbl>
          </a:graphicData>
        </a:graphic>
      </p:graphicFrame>
      <p:sp>
        <p:nvSpPr>
          <p:cNvPr id="9" name="左大括号 8">
            <a:extLst>
              <a:ext uri="{FF2B5EF4-FFF2-40B4-BE49-F238E27FC236}">
                <a16:creationId xmlns:a16="http://schemas.microsoft.com/office/drawing/2014/main" id="{735A3F87-55E6-7B13-E564-EC0EE417F8E2}"/>
              </a:ext>
            </a:extLst>
          </p:cNvPr>
          <p:cNvSpPr/>
          <p:nvPr/>
        </p:nvSpPr>
        <p:spPr>
          <a:xfrm>
            <a:off x="5806188" y="397871"/>
            <a:ext cx="1376389" cy="3908883"/>
          </a:xfrm>
          <a:prstGeom prst="leftBrace">
            <a:avLst>
              <a:gd name="adj1" fmla="val 9941"/>
              <a:gd name="adj2" fmla="val 9299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0228F11-0227-251F-0A7E-BF366DF147D8}"/>
              </a:ext>
            </a:extLst>
          </p:cNvPr>
          <p:cNvSpPr/>
          <p:nvPr/>
        </p:nvSpPr>
        <p:spPr>
          <a:xfrm>
            <a:off x="2070223" y="6143729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224CF71-42E5-4BB3-493E-FB806D8FA7F3}"/>
              </a:ext>
            </a:extLst>
          </p:cNvPr>
          <p:cNvSpPr/>
          <p:nvPr/>
        </p:nvSpPr>
        <p:spPr>
          <a:xfrm>
            <a:off x="3484980" y="6143728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E288E7-7ABF-60D9-76E0-ED549BB0E515}"/>
                  </a:ext>
                </a:extLst>
              </p:cNvPr>
              <p:cNvSpPr txBox="1"/>
              <p:nvPr/>
            </p:nvSpPr>
            <p:spPr>
              <a:xfrm>
                <a:off x="6118965" y="1080610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BAE288E7-7ABF-60D9-76E0-ED549BB0E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8965" y="1080610"/>
                <a:ext cx="4666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78392C39-530C-F7E5-1F30-7015F016D6B8}"/>
              </a:ext>
            </a:extLst>
          </p:cNvPr>
          <p:cNvSpPr/>
          <p:nvPr/>
        </p:nvSpPr>
        <p:spPr>
          <a:xfrm>
            <a:off x="2922401" y="1549890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9923A96-7FA1-6A1F-DC58-4F51DB94C3E7}"/>
              </a:ext>
            </a:extLst>
          </p:cNvPr>
          <p:cNvSpPr/>
          <p:nvPr/>
        </p:nvSpPr>
        <p:spPr>
          <a:xfrm>
            <a:off x="3549942" y="1549890"/>
            <a:ext cx="1612574" cy="2920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E02AA56-2DB3-2744-7BFC-080B0C76156A}"/>
              </a:ext>
            </a:extLst>
          </p:cNvPr>
          <p:cNvSpPr/>
          <p:nvPr/>
        </p:nvSpPr>
        <p:spPr>
          <a:xfrm>
            <a:off x="4946651" y="1549890"/>
            <a:ext cx="215866" cy="29209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CD1901C3-5112-01A4-0F70-E68DF9C9A816}"/>
              </a:ext>
            </a:extLst>
          </p:cNvPr>
          <p:cNvSpPr/>
          <p:nvPr/>
        </p:nvSpPr>
        <p:spPr>
          <a:xfrm flipV="1">
            <a:off x="4983692" y="1625847"/>
            <a:ext cx="141783" cy="130344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8125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文本, 应用程序&#10;&#10;描述已自动生成">
            <a:extLst>
              <a:ext uri="{FF2B5EF4-FFF2-40B4-BE49-F238E27FC236}">
                <a16:creationId xmlns:a16="http://schemas.microsoft.com/office/drawing/2014/main" id="{2DE6F423-B617-1E2F-630D-43BED0862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5" y="1970794"/>
            <a:ext cx="2194377" cy="386261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材料库导引（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16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912BFBE0-C69C-DE5A-4043-88B3F98C8DFD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460D2A-A227-ADD7-F8F7-08D25FC0244F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6ECB18-A904-9279-DB57-3585A7C514F3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7EC1F5-5CA8-12D1-3915-F641CCFD095B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7C16EA-99EE-2852-AC75-F1FB7AB4CAF7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36365A9-DA8C-2608-9D07-1FD4B0CA49FD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B552B0-EDF6-8390-3EF8-51DCA3A058BE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D3BAB52-3925-954D-F5E5-B33D4DD2E182}"/>
              </a:ext>
            </a:extLst>
          </p:cNvPr>
          <p:cNvSpPr/>
          <p:nvPr/>
        </p:nvSpPr>
        <p:spPr>
          <a:xfrm>
            <a:off x="468280" y="6226825"/>
            <a:ext cx="3050613" cy="27478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B8193F7-C242-B5F3-FD34-8051C622A5DE}"/>
              </a:ext>
            </a:extLst>
          </p:cNvPr>
          <p:cNvSpPr/>
          <p:nvPr/>
        </p:nvSpPr>
        <p:spPr>
          <a:xfrm>
            <a:off x="1730563" y="2999256"/>
            <a:ext cx="971549" cy="279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EAC13C-A7E7-DD11-7D52-1309F834A4B9}"/>
              </a:ext>
            </a:extLst>
          </p:cNvPr>
          <p:cNvSpPr txBox="1"/>
          <p:nvPr/>
        </p:nvSpPr>
        <p:spPr>
          <a:xfrm>
            <a:off x="3650487" y="1937781"/>
            <a:ext cx="790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4. </a:t>
            </a:r>
            <a:r>
              <a:rPr lang="zh-CN" altLang="en-US" sz="1600"/>
              <a:t>双击材料，弹出材料对话框，以作修改；右击材料，显示下拉菜单，包括</a:t>
            </a:r>
            <a:r>
              <a:rPr lang="zh-CN" altLang="en-US" sz="1600" b="1"/>
              <a:t>编辑、复制、重命名、删除</a:t>
            </a:r>
            <a:endParaRPr lang="zh-CN" altLang="en-US" sz="160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52795A-E7A2-E9C0-491D-6FAC843189BD}"/>
              </a:ext>
            </a:extLst>
          </p:cNvPr>
          <p:cNvSpPr txBox="1"/>
          <p:nvPr/>
        </p:nvSpPr>
        <p:spPr>
          <a:xfrm>
            <a:off x="3928243" y="2554181"/>
            <a:ext cx="77120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编辑：</a:t>
            </a:r>
            <a:r>
              <a:rPr lang="zh-CN" altLang="en-US" sz="1400"/>
              <a:t>弹出材料对话框，修改材料参数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复制：</a:t>
            </a:r>
            <a:r>
              <a:rPr lang="zh-CN" altLang="en-US" sz="1400"/>
              <a:t>复制当前材料，并命名为新材料，并选择材料类型（粉末</a:t>
            </a:r>
            <a:r>
              <a:rPr lang="en-US" altLang="zh-CN" sz="1400"/>
              <a:t>/</a:t>
            </a:r>
            <a:r>
              <a:rPr lang="zh-CN" altLang="en-US" sz="1400"/>
              <a:t>丝材</a:t>
            </a:r>
            <a:r>
              <a:rPr lang="en-US" altLang="zh-CN" sz="1400"/>
              <a:t>/</a:t>
            </a:r>
            <a:r>
              <a:rPr lang="zh-CN" altLang="en-US" sz="1400"/>
              <a:t>板材）。确定后显示在对应的材料类型下，以备进行材料参数修改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弹出重命名对话框，修改该材料名称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删除：</a:t>
            </a:r>
            <a:r>
              <a:rPr lang="zh-CN" altLang="en-US" sz="1400"/>
              <a:t>删除材料；设置删除提示，防止误删</a:t>
            </a:r>
            <a:endParaRPr lang="en-US" altLang="zh-CN" sz="140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1F538C6-3EFA-7A8C-12EF-9B62CCCAFF36}"/>
              </a:ext>
            </a:extLst>
          </p:cNvPr>
          <p:cNvSpPr/>
          <p:nvPr/>
        </p:nvSpPr>
        <p:spPr>
          <a:xfrm>
            <a:off x="1698198" y="4105206"/>
            <a:ext cx="1090083" cy="2794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8FB35BF7-AF63-614A-F7AB-6C5FC74D74A5}"/>
              </a:ext>
            </a:extLst>
          </p:cNvPr>
          <p:cNvSpPr/>
          <p:nvPr/>
        </p:nvSpPr>
        <p:spPr>
          <a:xfrm>
            <a:off x="1751665" y="5184234"/>
            <a:ext cx="971549" cy="30895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EB737670-747A-841A-E6F0-F73BFA4769CA}"/>
              </a:ext>
            </a:extLst>
          </p:cNvPr>
          <p:cNvSpPr/>
          <p:nvPr/>
        </p:nvSpPr>
        <p:spPr>
          <a:xfrm>
            <a:off x="8206581" y="3918483"/>
            <a:ext cx="2603235" cy="1813450"/>
          </a:xfrm>
          <a:prstGeom prst="round2SameRect">
            <a:avLst>
              <a:gd name="adj1" fmla="val 7655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04F9066-6D48-3A16-A4E3-6F9C533D726A}"/>
              </a:ext>
            </a:extLst>
          </p:cNvPr>
          <p:cNvSpPr txBox="1"/>
          <p:nvPr/>
        </p:nvSpPr>
        <p:spPr>
          <a:xfrm>
            <a:off x="8278626" y="4262591"/>
            <a:ext cx="1395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复制</a:t>
            </a:r>
            <a:r>
              <a:rPr lang="en-US" altLang="zh-CN" sz="1200" u="sng"/>
              <a:t>T15</a:t>
            </a:r>
            <a:r>
              <a:rPr lang="zh-CN" altLang="en-US" sz="1200" u="sng"/>
              <a:t>高速钢</a:t>
            </a:r>
            <a:r>
              <a:rPr lang="zh-CN" altLang="en-US" sz="1200"/>
              <a:t>为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CD5CDF-486C-D7F3-44EE-446EE5227612}"/>
              </a:ext>
            </a:extLst>
          </p:cNvPr>
          <p:cNvSpPr/>
          <p:nvPr/>
        </p:nvSpPr>
        <p:spPr>
          <a:xfrm>
            <a:off x="8432608" y="4539591"/>
            <a:ext cx="1995051" cy="217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65F1BC2B-9E7D-CBA6-473D-7D3391F968A7}"/>
              </a:ext>
            </a:extLst>
          </p:cNvPr>
          <p:cNvSpPr/>
          <p:nvPr/>
        </p:nvSpPr>
        <p:spPr>
          <a:xfrm>
            <a:off x="8611948" y="5387251"/>
            <a:ext cx="539172" cy="259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E1C2F51-FE81-51D2-AA66-9ED2178A9B6E}"/>
              </a:ext>
            </a:extLst>
          </p:cNvPr>
          <p:cNvSpPr/>
          <p:nvPr/>
        </p:nvSpPr>
        <p:spPr>
          <a:xfrm>
            <a:off x="9944328" y="5387250"/>
            <a:ext cx="539172" cy="25908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取消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F2D0CEE-0EE4-8723-1479-6493BEB3B9EA}"/>
              </a:ext>
            </a:extLst>
          </p:cNvPr>
          <p:cNvCxnSpPr>
            <a:cxnSpLocks/>
          </p:cNvCxnSpPr>
          <p:nvPr/>
        </p:nvCxnSpPr>
        <p:spPr>
          <a:xfrm>
            <a:off x="8206581" y="4153191"/>
            <a:ext cx="2603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03E1B9EB-3828-7748-333B-D8264A69D9AC}"/>
              </a:ext>
            </a:extLst>
          </p:cNvPr>
          <p:cNvSpPr txBox="1"/>
          <p:nvPr/>
        </p:nvSpPr>
        <p:spPr>
          <a:xfrm>
            <a:off x="8278626" y="3926144"/>
            <a:ext cx="809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/>
              <a:t>复制材料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E1027F9-E7C2-C189-35BB-B1016C00EB23}"/>
                  </a:ext>
                </a:extLst>
              </p:cNvPr>
              <p:cNvSpPr txBox="1"/>
              <p:nvPr/>
            </p:nvSpPr>
            <p:spPr>
              <a:xfrm>
                <a:off x="10427658" y="3879977"/>
                <a:ext cx="38215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 sz="140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4E1027F9-E7C2-C189-35BB-B1016C00E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7658" y="3879977"/>
                <a:ext cx="382158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本框 33">
            <a:extLst>
              <a:ext uri="{FF2B5EF4-FFF2-40B4-BE49-F238E27FC236}">
                <a16:creationId xmlns:a16="http://schemas.microsoft.com/office/drawing/2014/main" id="{0D0AE5B8-5393-0D0E-852E-13CD2148793F}"/>
              </a:ext>
            </a:extLst>
          </p:cNvPr>
          <p:cNvSpPr txBox="1"/>
          <p:nvPr/>
        </p:nvSpPr>
        <p:spPr>
          <a:xfrm>
            <a:off x="8366440" y="4892987"/>
            <a:ext cx="491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类型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DEA2B2D-BE3E-8EEB-2116-C4EC9AEB54B0}"/>
              </a:ext>
            </a:extLst>
          </p:cNvPr>
          <p:cNvSpPr/>
          <p:nvPr/>
        </p:nvSpPr>
        <p:spPr>
          <a:xfrm>
            <a:off x="8930005" y="4908498"/>
            <a:ext cx="1497653" cy="2172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CB32E245-B6D0-8DDA-108E-071E66CD16DC}"/>
              </a:ext>
            </a:extLst>
          </p:cNvPr>
          <p:cNvSpPr/>
          <p:nvPr/>
        </p:nvSpPr>
        <p:spPr>
          <a:xfrm rot="10800000">
            <a:off x="10300660" y="4977791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F5809ED-3385-6328-6D4B-6410AFDDCF1D}"/>
              </a:ext>
            </a:extLst>
          </p:cNvPr>
          <p:cNvSpPr txBox="1"/>
          <p:nvPr/>
        </p:nvSpPr>
        <p:spPr>
          <a:xfrm>
            <a:off x="8849473" y="5759957"/>
            <a:ext cx="1493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复制对话框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78F6890-7B28-878E-178E-496B42A284C7}"/>
              </a:ext>
            </a:extLst>
          </p:cNvPr>
          <p:cNvSpPr txBox="1"/>
          <p:nvPr/>
        </p:nvSpPr>
        <p:spPr>
          <a:xfrm>
            <a:off x="3924565" y="3975364"/>
            <a:ext cx="1166151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/>
              <a:t>T15</a:t>
            </a:r>
            <a:r>
              <a:rPr lang="zh-CN" altLang="en-US" sz="1600" b="1"/>
              <a:t>高速钢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26619E0-E04B-66B0-8174-775F95438CE2}"/>
              </a:ext>
            </a:extLst>
          </p:cNvPr>
          <p:cNvSpPr txBox="1"/>
          <p:nvPr/>
        </p:nvSpPr>
        <p:spPr>
          <a:xfrm>
            <a:off x="4876347" y="4384606"/>
            <a:ext cx="1166151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编辑</a:t>
            </a:r>
            <a:endParaRPr lang="en-US" altLang="zh-CN" sz="1400"/>
          </a:p>
          <a:p>
            <a:pPr algn="ctr"/>
            <a:r>
              <a:rPr lang="zh-CN" altLang="en-US" sz="1400"/>
              <a:t>复制</a:t>
            </a:r>
            <a:endParaRPr lang="en-US" altLang="zh-CN" sz="1400"/>
          </a:p>
          <a:p>
            <a:pPr algn="ctr"/>
            <a:r>
              <a:rPr lang="zh-CN" altLang="en-US" sz="1400"/>
              <a:t>重命名</a:t>
            </a:r>
            <a:endParaRPr lang="en-US" altLang="zh-CN" sz="1400"/>
          </a:p>
          <a:p>
            <a:pPr algn="ctr"/>
            <a:r>
              <a:rPr lang="zh-CN" altLang="en-US" sz="1400"/>
              <a:t>删除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FAF3BE38-D8E9-2B89-FC83-973E1B816F9E}"/>
              </a:ext>
            </a:extLst>
          </p:cNvPr>
          <p:cNvCxnSpPr>
            <a:cxnSpLocks/>
            <a:stCxn id="38" idx="2"/>
            <a:endCxn id="39" idx="1"/>
          </p:cNvCxnSpPr>
          <p:nvPr/>
        </p:nvCxnSpPr>
        <p:spPr>
          <a:xfrm rot="16200000" flipH="1">
            <a:off x="4418123" y="4403436"/>
            <a:ext cx="547742" cy="3687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254350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设备库设计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090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9BD7A39-0E4A-5D5C-A111-EFDD7EA124EA}"/>
              </a:ext>
            </a:extLst>
          </p:cNvPr>
          <p:cNvSpPr txBox="1"/>
          <p:nvPr/>
        </p:nvSpPr>
        <p:spPr>
          <a:xfrm>
            <a:off x="330200" y="200680"/>
            <a:ext cx="2172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设备库导引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1D1F4A2-F669-2167-6867-ABC38AE31C90}"/>
              </a:ext>
            </a:extLst>
          </p:cNvPr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F0618FDF-C440-32DF-8380-C44F2B998E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35" y="867937"/>
            <a:ext cx="2596805" cy="5789383"/>
          </a:xfrm>
          <a:prstGeom prst="rect">
            <a:avLst/>
          </a:prstGeom>
        </p:spPr>
      </p:pic>
      <p:pic>
        <p:nvPicPr>
          <p:cNvPr id="8" name="图片 7" descr="手机屏幕截图&#10;&#10;描述已自动生成">
            <a:extLst>
              <a:ext uri="{FF2B5EF4-FFF2-40B4-BE49-F238E27FC236}">
                <a16:creationId xmlns:a16="http://schemas.microsoft.com/office/drawing/2014/main" id="{ECE3280B-3D06-972A-3455-FA70EF711A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151" y="1380068"/>
            <a:ext cx="2461116" cy="43084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0117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B4952814-A12C-D8E2-D38E-8B776F960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"/>
          <a:stretch/>
        </p:blipFill>
        <p:spPr>
          <a:xfrm>
            <a:off x="509979" y="1916829"/>
            <a:ext cx="2894586" cy="115460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19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63280A0-3C0B-DC3C-DC43-002EFD05645A}"/>
              </a:ext>
            </a:extLst>
          </p:cNvPr>
          <p:cNvGrpSpPr/>
          <p:nvPr/>
        </p:nvGrpSpPr>
        <p:grpSpPr>
          <a:xfrm>
            <a:off x="551729" y="970767"/>
            <a:ext cx="11151025" cy="5163334"/>
            <a:chOff x="551729" y="970767"/>
            <a:chExt cx="11151025" cy="5163334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12BFBE0-C69C-DE5A-4043-88B3F98C8DFD}"/>
                </a:ext>
              </a:extLst>
            </p:cNvPr>
            <p:cNvSpPr/>
            <p:nvPr/>
          </p:nvSpPr>
          <p:spPr>
            <a:xfrm>
              <a:off x="551730" y="1024589"/>
              <a:ext cx="11151024" cy="305712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标题栏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460D2A-A227-ADD7-F8F7-08D25FC0244F}"/>
                </a:ext>
              </a:extLst>
            </p:cNvPr>
            <p:cNvSpPr/>
            <p:nvPr/>
          </p:nvSpPr>
          <p:spPr>
            <a:xfrm>
              <a:off x="551729" y="1330301"/>
              <a:ext cx="11151025" cy="4803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66ECB18-A904-9279-DB57-3585A7C514F3}"/>
                </a:ext>
              </a:extLst>
            </p:cNvPr>
            <p:cNvGrpSpPr/>
            <p:nvPr/>
          </p:nvGrpSpPr>
          <p:grpSpPr>
            <a:xfrm>
              <a:off x="10758238" y="970767"/>
              <a:ext cx="882032" cy="372618"/>
              <a:chOff x="5648241" y="318669"/>
              <a:chExt cx="882032" cy="372618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7EC1F5-5CA8-12D1-3915-F641CCFD095B}"/>
                  </a:ext>
                </a:extLst>
              </p:cNvPr>
              <p:cNvSpPr txBox="1"/>
              <p:nvPr/>
            </p:nvSpPr>
            <p:spPr>
              <a:xfrm>
                <a:off x="5648241" y="318669"/>
                <a:ext cx="372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— </a:t>
                </a:r>
                <a:endParaRPr lang="zh-CN" altLang="en-US" b="1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D7C16EA-99EE-2852-AC75-F1FB7AB4CAF7}"/>
                  </a:ext>
                </a:extLst>
              </p:cNvPr>
              <p:cNvSpPr/>
              <p:nvPr/>
            </p:nvSpPr>
            <p:spPr>
              <a:xfrm>
                <a:off x="5991630" y="44147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⊠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6365A9-DA8C-2608-9D07-1FD4B0CA49FD}"/>
                </a:ext>
              </a:extLst>
            </p:cNvPr>
            <p:cNvSpPr/>
            <p:nvPr/>
          </p:nvSpPr>
          <p:spPr>
            <a:xfrm>
              <a:off x="551729" y="1330301"/>
              <a:ext cx="11151025" cy="486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文件   材料   设备   工艺  程序  模型   项目  更新       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B552B0-EDF6-8390-3EF8-51DCA3A058BE}"/>
                </a:ext>
              </a:extLst>
            </p:cNvPr>
            <p:cNvSpPr/>
            <p:nvPr/>
          </p:nvSpPr>
          <p:spPr>
            <a:xfrm>
              <a:off x="551729" y="1816628"/>
              <a:ext cx="2980948" cy="431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设备库导引（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3AF3520-1447-7D2C-070F-9A3ABFFB705A}"/>
              </a:ext>
            </a:extLst>
          </p:cNvPr>
          <p:cNvSpPr txBox="1"/>
          <p:nvPr/>
        </p:nvSpPr>
        <p:spPr>
          <a:xfrm>
            <a:off x="3616216" y="1916829"/>
            <a:ext cx="7712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/>
              <a:t>一级（设备库）、二级（设备类型）、三级（设备）</a:t>
            </a:r>
            <a:r>
              <a:rPr lang="zh-CN" altLang="en-US" sz="1600"/>
              <a:t>；设备库中预设左图所示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/>
              <a:t>右击“设备库”，显示下拉菜单，包括</a:t>
            </a:r>
            <a:r>
              <a:rPr lang="zh-CN" altLang="en-US" sz="1600" b="1"/>
              <a:t>打开设备库、刷新设备库、新建设备类型、展开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BBD542-BFCD-1BC1-B53E-89416D32507E}"/>
              </a:ext>
            </a:extLst>
          </p:cNvPr>
          <p:cNvSpPr txBox="1"/>
          <p:nvPr/>
        </p:nvSpPr>
        <p:spPr>
          <a:xfrm>
            <a:off x="4120234" y="2801793"/>
            <a:ext cx="6308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打开设备库：</a:t>
            </a:r>
            <a:r>
              <a:rPr lang="zh-CN" altLang="en-US" sz="1400"/>
              <a:t>打开设备库文件夹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刷新设备库：</a:t>
            </a:r>
            <a:r>
              <a:rPr lang="zh-CN" altLang="en-US" sz="1400"/>
              <a:t>更新导引树显示，实现导引树与数据库同步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新建设备类型：</a:t>
            </a:r>
            <a:r>
              <a:rPr lang="zh-CN" altLang="en-US" sz="1400"/>
              <a:t>弹出新建类型对话框，填写名称，并确定。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收起整个设备库</a:t>
            </a: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1B046398-9331-7B94-FF2F-821081084276}"/>
              </a:ext>
            </a:extLst>
          </p:cNvPr>
          <p:cNvSpPr/>
          <p:nvPr/>
        </p:nvSpPr>
        <p:spPr>
          <a:xfrm>
            <a:off x="863599" y="1887358"/>
            <a:ext cx="1159933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C35EAC0-D810-1218-B0F6-A79BBD260124}"/>
              </a:ext>
            </a:extLst>
          </p:cNvPr>
          <p:cNvSpPr txBox="1"/>
          <p:nvPr/>
        </p:nvSpPr>
        <p:spPr>
          <a:xfrm>
            <a:off x="3620240" y="3843649"/>
            <a:ext cx="7873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3.</a:t>
            </a:r>
            <a:r>
              <a:rPr lang="zh-CN" altLang="en-US" sz="1600"/>
              <a:t>右击设备类型，显示下拉菜单，包括</a:t>
            </a:r>
            <a:r>
              <a:rPr lang="zh-CN" altLang="en-US" sz="1600" b="1"/>
              <a:t>打开、重命名、新建设备，展开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FD633D-2818-79F9-A811-8348EB18E880}"/>
              </a:ext>
            </a:extLst>
          </p:cNvPr>
          <p:cNvSpPr txBox="1"/>
          <p:nvPr/>
        </p:nvSpPr>
        <p:spPr>
          <a:xfrm>
            <a:off x="2729029" y="194890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74E7163-2CCA-34D4-654B-3FB3993C014D}"/>
              </a:ext>
            </a:extLst>
          </p:cNvPr>
          <p:cNvSpPr txBox="1"/>
          <p:nvPr/>
        </p:nvSpPr>
        <p:spPr>
          <a:xfrm>
            <a:off x="2729029" y="244717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0D79594-A44A-6ADB-3F4D-49AA7D57C9E2}"/>
              </a:ext>
            </a:extLst>
          </p:cNvPr>
          <p:cNvSpPr txBox="1"/>
          <p:nvPr/>
        </p:nvSpPr>
        <p:spPr>
          <a:xfrm>
            <a:off x="2930208" y="298150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31AA832-175D-FD1B-9E00-AF0810083C37}"/>
              </a:ext>
            </a:extLst>
          </p:cNvPr>
          <p:cNvSpPr txBox="1"/>
          <p:nvPr/>
        </p:nvSpPr>
        <p:spPr>
          <a:xfrm>
            <a:off x="3826256" y="4362300"/>
            <a:ext cx="373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打开：</a:t>
            </a:r>
            <a:r>
              <a:rPr lang="zh-CN" altLang="en-US" sz="1400"/>
              <a:t>打开该设备类型文件夹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重命名该设备类型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新建设备：</a:t>
            </a:r>
            <a:r>
              <a:rPr lang="zh-CN" altLang="en-US" sz="1400"/>
              <a:t>弹出新建设备对话框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收起整个设备类型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0E7AD27-0D88-8542-BE94-D3C8EE1A19C0}"/>
              </a:ext>
            </a:extLst>
          </p:cNvPr>
          <p:cNvSpPr/>
          <p:nvPr/>
        </p:nvSpPr>
        <p:spPr>
          <a:xfrm>
            <a:off x="1139286" y="2447905"/>
            <a:ext cx="685800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5BE7DD4-3DA5-826C-26A9-F95D2055E902}"/>
              </a:ext>
            </a:extLst>
          </p:cNvPr>
          <p:cNvSpPr/>
          <p:nvPr/>
        </p:nvSpPr>
        <p:spPr>
          <a:xfrm>
            <a:off x="1139286" y="3350834"/>
            <a:ext cx="685800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7A87BDC-5114-0C30-EC20-31E038266BA8}"/>
              </a:ext>
            </a:extLst>
          </p:cNvPr>
          <p:cNvSpPr/>
          <p:nvPr/>
        </p:nvSpPr>
        <p:spPr>
          <a:xfrm>
            <a:off x="1183084" y="4543762"/>
            <a:ext cx="685800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5E1A968-F160-4924-C482-EB0E4C74DB17}"/>
              </a:ext>
            </a:extLst>
          </p:cNvPr>
          <p:cNvSpPr/>
          <p:nvPr/>
        </p:nvSpPr>
        <p:spPr>
          <a:xfrm>
            <a:off x="1263627" y="5833411"/>
            <a:ext cx="861505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顶角 1">
            <a:extLst>
              <a:ext uri="{FF2B5EF4-FFF2-40B4-BE49-F238E27FC236}">
                <a16:creationId xmlns:a16="http://schemas.microsoft.com/office/drawing/2014/main" id="{76601D9A-A888-C420-E8A2-FEEB45B2BC7C}"/>
              </a:ext>
            </a:extLst>
          </p:cNvPr>
          <p:cNvSpPr/>
          <p:nvPr/>
        </p:nvSpPr>
        <p:spPr>
          <a:xfrm>
            <a:off x="7654460" y="4269952"/>
            <a:ext cx="3673942" cy="332443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新建设备类型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1EF1FE-8E89-6B5A-2E76-DCC72BEA035F}"/>
              </a:ext>
            </a:extLst>
          </p:cNvPr>
          <p:cNvSpPr/>
          <p:nvPr/>
        </p:nvSpPr>
        <p:spPr>
          <a:xfrm>
            <a:off x="7654460" y="4602395"/>
            <a:ext cx="3673942" cy="1485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5A7D0BD-7377-5F87-CA98-3553B5552763}"/>
              </a:ext>
            </a:extLst>
          </p:cNvPr>
          <p:cNvSpPr/>
          <p:nvPr/>
        </p:nvSpPr>
        <p:spPr>
          <a:xfrm>
            <a:off x="8252221" y="4850147"/>
            <a:ext cx="705513" cy="42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FC0A461-91D9-4E11-9A31-7DAD4AFF6742}"/>
              </a:ext>
            </a:extLst>
          </p:cNvPr>
          <p:cNvSpPr/>
          <p:nvPr/>
        </p:nvSpPr>
        <p:spPr>
          <a:xfrm>
            <a:off x="9109474" y="4842627"/>
            <a:ext cx="1612574" cy="423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F0C43E8-49CA-CE2B-D19D-E5A9F4C993D1}"/>
              </a:ext>
            </a:extLst>
          </p:cNvPr>
          <p:cNvSpPr/>
          <p:nvPr/>
        </p:nvSpPr>
        <p:spPr>
          <a:xfrm>
            <a:off x="8252221" y="5477281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7586E5C5-F12C-48D6-2F00-98EFF981FFD6}"/>
              </a:ext>
            </a:extLst>
          </p:cNvPr>
          <p:cNvSpPr/>
          <p:nvPr/>
        </p:nvSpPr>
        <p:spPr>
          <a:xfrm>
            <a:off x="9666978" y="5477280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B969B6A-957C-D5F5-85DC-CFF011B36C72}"/>
                  </a:ext>
                </a:extLst>
              </p:cNvPr>
              <p:cNvSpPr txBox="1"/>
              <p:nvPr/>
            </p:nvSpPr>
            <p:spPr>
              <a:xfrm>
                <a:off x="10861759" y="4251507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4B969B6A-957C-D5F5-85DC-CFF011B36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1759" y="4251507"/>
                <a:ext cx="46664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89442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0" y="6672264"/>
            <a:ext cx="12192000" cy="180000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2299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Abaqus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界面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0906" y="311797"/>
            <a:ext cx="2242794" cy="412103"/>
          </a:xfrm>
          <a:prstGeom prst="rect">
            <a:avLst/>
          </a:prstGeom>
        </p:spPr>
      </p:pic>
      <p:pic>
        <p:nvPicPr>
          <p:cNvPr id="6" name="图片 5" descr="图形用户界面, 应用程序, Word&#10;&#10;描述已自动生成">
            <a:extLst>
              <a:ext uri="{FF2B5EF4-FFF2-40B4-BE49-F238E27FC236}">
                <a16:creationId xmlns:a16="http://schemas.microsoft.com/office/drawing/2014/main" id="{DAFF8922-175B-5091-FD5E-0F06519EBA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69" y="1033073"/>
            <a:ext cx="10030862" cy="535502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E33AA38-3B8D-A3C0-3980-895F8663BF71}"/>
              </a:ext>
            </a:extLst>
          </p:cNvPr>
          <p:cNvSpPr/>
          <p:nvPr/>
        </p:nvSpPr>
        <p:spPr>
          <a:xfrm>
            <a:off x="1080569" y="1867546"/>
            <a:ext cx="1856360" cy="361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D2F6F9-3DE6-3B5A-30A6-538881046289}"/>
              </a:ext>
            </a:extLst>
          </p:cNvPr>
          <p:cNvSpPr txBox="1"/>
          <p:nvPr/>
        </p:nvSpPr>
        <p:spPr>
          <a:xfrm>
            <a:off x="1565329" y="3316637"/>
            <a:ext cx="93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导引树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AE93C13-EA88-C126-79F3-4F4A45A66620}"/>
              </a:ext>
            </a:extLst>
          </p:cNvPr>
          <p:cNvSpPr/>
          <p:nvPr/>
        </p:nvSpPr>
        <p:spPr>
          <a:xfrm>
            <a:off x="3348487" y="1867546"/>
            <a:ext cx="7762944" cy="3618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C6640-675A-8B96-C367-D2681BA5D8CC}"/>
              </a:ext>
            </a:extLst>
          </p:cNvPr>
          <p:cNvSpPr txBox="1"/>
          <p:nvPr/>
        </p:nvSpPr>
        <p:spPr>
          <a:xfrm>
            <a:off x="6553200" y="3244334"/>
            <a:ext cx="145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主体显示区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2BC7E3-4BF9-7C29-9AC1-61C16E9D638C}"/>
              </a:ext>
            </a:extLst>
          </p:cNvPr>
          <p:cNvSpPr txBox="1"/>
          <p:nvPr/>
        </p:nvSpPr>
        <p:spPr>
          <a:xfrm>
            <a:off x="3497450" y="5773614"/>
            <a:ext cx="2012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运行监控等区域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FDC1C45-DB48-2F23-2FDA-5524BBF42D35}"/>
              </a:ext>
            </a:extLst>
          </p:cNvPr>
          <p:cNvSpPr/>
          <p:nvPr/>
        </p:nvSpPr>
        <p:spPr>
          <a:xfrm>
            <a:off x="1331125" y="5592305"/>
            <a:ext cx="9780306" cy="7707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35801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20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D3081D-F154-A64F-291B-362F245A4FFC}"/>
              </a:ext>
            </a:extLst>
          </p:cNvPr>
          <p:cNvSpPr txBox="1"/>
          <p:nvPr/>
        </p:nvSpPr>
        <p:spPr>
          <a:xfrm>
            <a:off x="330200" y="200680"/>
            <a:ext cx="5325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设备库导引（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设备对话框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F0D08742-DF0B-6400-EC25-B1B4481F248B}"/>
              </a:ext>
            </a:extLst>
          </p:cNvPr>
          <p:cNvSpPr/>
          <p:nvPr/>
        </p:nvSpPr>
        <p:spPr>
          <a:xfrm>
            <a:off x="330200" y="1023037"/>
            <a:ext cx="6234532" cy="309836"/>
          </a:xfrm>
          <a:prstGeom prst="round2SameRect">
            <a:avLst>
              <a:gd name="adj1" fmla="val 4160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编辑设备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F9BA762-5257-A96F-C99E-D6C8BCEE2AF2}"/>
              </a:ext>
            </a:extLst>
          </p:cNvPr>
          <p:cNvSpPr/>
          <p:nvPr/>
        </p:nvSpPr>
        <p:spPr>
          <a:xfrm>
            <a:off x="330200" y="1332873"/>
            <a:ext cx="6234532" cy="5255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04A5A1-B2F1-EE63-D7C1-DD8BBA94D103}"/>
              </a:ext>
            </a:extLst>
          </p:cNvPr>
          <p:cNvSpPr/>
          <p:nvPr/>
        </p:nvSpPr>
        <p:spPr>
          <a:xfrm>
            <a:off x="413463" y="1467173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2386EF-0319-F7D6-ADBD-79844DA885DF}"/>
              </a:ext>
            </a:extLst>
          </p:cNvPr>
          <p:cNvSpPr/>
          <p:nvPr/>
        </p:nvSpPr>
        <p:spPr>
          <a:xfrm>
            <a:off x="1118972" y="1442095"/>
            <a:ext cx="2101746" cy="355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B807E00-7A3A-5FED-376C-A0FA68ED9DA1}"/>
              </a:ext>
            </a:extLst>
          </p:cNvPr>
          <p:cNvSpPr/>
          <p:nvPr/>
        </p:nvSpPr>
        <p:spPr>
          <a:xfrm>
            <a:off x="1118973" y="2069101"/>
            <a:ext cx="5253307" cy="974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11B315-3709-79BC-BFCA-43F845A8DCDE}"/>
              </a:ext>
            </a:extLst>
          </p:cNvPr>
          <p:cNvSpPr/>
          <p:nvPr/>
        </p:nvSpPr>
        <p:spPr>
          <a:xfrm>
            <a:off x="472811" y="2277119"/>
            <a:ext cx="623131" cy="436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设备</a:t>
            </a:r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描述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6176B6C-B192-1910-C2E2-DE3A6D9FD4E1}"/>
              </a:ext>
            </a:extLst>
          </p:cNvPr>
          <p:cNvSpPr/>
          <p:nvPr/>
        </p:nvSpPr>
        <p:spPr>
          <a:xfrm>
            <a:off x="1118972" y="3318155"/>
            <a:ext cx="4474339" cy="974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6F3C5F8-BE42-5F27-3D0C-A7726BEFA758}"/>
              </a:ext>
            </a:extLst>
          </p:cNvPr>
          <p:cNvSpPr/>
          <p:nvPr/>
        </p:nvSpPr>
        <p:spPr>
          <a:xfrm>
            <a:off x="1984973" y="5851080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82CE45A-6B8A-29CC-FF6C-84D8904E357F}"/>
              </a:ext>
            </a:extLst>
          </p:cNvPr>
          <p:cNvSpPr/>
          <p:nvPr/>
        </p:nvSpPr>
        <p:spPr>
          <a:xfrm>
            <a:off x="3952644" y="5851079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143733E-3A7A-38FC-774C-4AD792805DA4}"/>
                  </a:ext>
                </a:extLst>
              </p:cNvPr>
              <p:cNvSpPr txBox="1"/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1143733E-3A7A-38FC-774C-4AD79280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05667E90-A2DD-E118-F14C-8250FE668131}"/>
              </a:ext>
            </a:extLst>
          </p:cNvPr>
          <p:cNvGrpSpPr/>
          <p:nvPr/>
        </p:nvGrpSpPr>
        <p:grpSpPr>
          <a:xfrm>
            <a:off x="6128866" y="2069102"/>
            <a:ext cx="243414" cy="974034"/>
            <a:chOff x="6191251" y="2138267"/>
            <a:chExt cx="243414" cy="974034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230F05B4-BF52-BE6C-1CF0-A0BDCDE636E6}"/>
                </a:ext>
              </a:extLst>
            </p:cNvPr>
            <p:cNvSpPr/>
            <p:nvPr/>
          </p:nvSpPr>
          <p:spPr>
            <a:xfrm>
              <a:off x="6191251" y="2138267"/>
              <a:ext cx="243414" cy="9740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74A72B01-6E04-3D0B-5850-F858B45175E7}"/>
                </a:ext>
              </a:extLst>
            </p:cNvPr>
            <p:cNvSpPr/>
            <p:nvPr/>
          </p:nvSpPr>
          <p:spPr>
            <a:xfrm>
              <a:off x="6267620" y="2261508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>
              <a:extLst>
                <a:ext uri="{FF2B5EF4-FFF2-40B4-BE49-F238E27FC236}">
                  <a16:creationId xmlns:a16="http://schemas.microsoft.com/office/drawing/2014/main" id="{A4EC6A5A-D200-5B36-1105-7297D26E7F43}"/>
                </a:ext>
              </a:extLst>
            </p:cNvPr>
            <p:cNvSpPr/>
            <p:nvPr/>
          </p:nvSpPr>
          <p:spPr>
            <a:xfrm flipV="1">
              <a:off x="6267620" y="29253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ADD8F2A-D8E3-5B79-2ED2-5FD64CD62952}"/>
              </a:ext>
            </a:extLst>
          </p:cNvPr>
          <p:cNvSpPr/>
          <p:nvPr/>
        </p:nvSpPr>
        <p:spPr>
          <a:xfrm>
            <a:off x="5772149" y="3389860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64C179E-F345-76C2-6FFF-8AE7A5D18D5A}"/>
              </a:ext>
            </a:extLst>
          </p:cNvPr>
          <p:cNvSpPr txBox="1"/>
          <p:nvPr/>
        </p:nvSpPr>
        <p:spPr>
          <a:xfrm>
            <a:off x="1272976" y="3375444"/>
            <a:ext cx="982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照片</a:t>
            </a:r>
            <a:r>
              <a:rPr lang="en-US" altLang="zh-CN" sz="1200"/>
              <a:t>1.png</a:t>
            </a:r>
          </a:p>
          <a:p>
            <a:r>
              <a:rPr lang="zh-CN" altLang="en-US" sz="1200"/>
              <a:t>照片</a:t>
            </a:r>
            <a:r>
              <a:rPr lang="en-US" altLang="zh-CN" sz="1200"/>
              <a:t>2.png</a:t>
            </a:r>
          </a:p>
          <a:p>
            <a:r>
              <a:rPr lang="zh-CN" altLang="en-US" sz="1200"/>
              <a:t>照片</a:t>
            </a:r>
            <a:r>
              <a:rPr lang="en-US" altLang="zh-CN" sz="1200"/>
              <a:t>3.png</a:t>
            </a:r>
            <a:endParaRPr lang="zh-CN" altLang="en-US" sz="120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6D5C49-28D4-ECCF-C120-9D7EFE8E0AAF}"/>
              </a:ext>
            </a:extLst>
          </p:cNvPr>
          <p:cNvSpPr txBox="1"/>
          <p:nvPr/>
        </p:nvSpPr>
        <p:spPr>
          <a:xfrm>
            <a:off x="1272976" y="4677145"/>
            <a:ext cx="10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说明手册</a:t>
            </a:r>
            <a:r>
              <a:rPr lang="en-US" altLang="zh-CN" sz="1200"/>
              <a:t>.pdf</a:t>
            </a:r>
          </a:p>
          <a:p>
            <a:r>
              <a:rPr lang="zh-CN" altLang="en-US" sz="1200"/>
              <a:t>操作手册</a:t>
            </a:r>
            <a:r>
              <a:rPr lang="en-US" altLang="zh-CN" sz="1200"/>
              <a:t>.pdf</a:t>
            </a:r>
            <a:endParaRPr lang="zh-CN" altLang="en-US" sz="120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5F4C6253-8634-F34E-05E8-EEAB6EE54502}"/>
              </a:ext>
            </a:extLst>
          </p:cNvPr>
          <p:cNvSpPr/>
          <p:nvPr/>
        </p:nvSpPr>
        <p:spPr>
          <a:xfrm>
            <a:off x="5772149" y="3866462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删除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3A0A7AA-7B24-0678-3A66-19AE1BCDF960}"/>
              </a:ext>
            </a:extLst>
          </p:cNvPr>
          <p:cNvGrpSpPr/>
          <p:nvPr/>
        </p:nvGrpSpPr>
        <p:grpSpPr>
          <a:xfrm>
            <a:off x="5349897" y="3318155"/>
            <a:ext cx="243414" cy="974034"/>
            <a:chOff x="6191251" y="2138267"/>
            <a:chExt cx="243414" cy="974034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804DB915-1443-E8CD-D634-F3535C1D0285}"/>
                </a:ext>
              </a:extLst>
            </p:cNvPr>
            <p:cNvSpPr/>
            <p:nvPr/>
          </p:nvSpPr>
          <p:spPr>
            <a:xfrm>
              <a:off x="6191251" y="2138267"/>
              <a:ext cx="243414" cy="9740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等腰三角形 50">
              <a:extLst>
                <a:ext uri="{FF2B5EF4-FFF2-40B4-BE49-F238E27FC236}">
                  <a16:creationId xmlns:a16="http://schemas.microsoft.com/office/drawing/2014/main" id="{86AA1D24-CA4D-47FA-D351-0A0025BE96C1}"/>
                </a:ext>
              </a:extLst>
            </p:cNvPr>
            <p:cNvSpPr/>
            <p:nvPr/>
          </p:nvSpPr>
          <p:spPr>
            <a:xfrm>
              <a:off x="6267620" y="2261508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DE675943-9A9E-7973-E561-BF638B3EB989}"/>
                </a:ext>
              </a:extLst>
            </p:cNvPr>
            <p:cNvSpPr/>
            <p:nvPr/>
          </p:nvSpPr>
          <p:spPr>
            <a:xfrm flipV="1">
              <a:off x="6267620" y="29253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A2B73A9F-BE53-DA87-006E-CA30B18DD555}"/>
              </a:ext>
            </a:extLst>
          </p:cNvPr>
          <p:cNvSpPr/>
          <p:nvPr/>
        </p:nvSpPr>
        <p:spPr>
          <a:xfrm>
            <a:off x="471007" y="3525333"/>
            <a:ext cx="623131" cy="436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设备</a:t>
            </a:r>
            <a:endParaRPr lang="en-US" altLang="zh-CN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照片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AE416CD2-49D6-6949-BB31-6D7B0E52B11C}"/>
              </a:ext>
            </a:extLst>
          </p:cNvPr>
          <p:cNvSpPr/>
          <p:nvPr/>
        </p:nvSpPr>
        <p:spPr>
          <a:xfrm>
            <a:off x="1118972" y="4538303"/>
            <a:ext cx="4474339" cy="974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813BD2E3-4DAA-B0FE-8016-940E7370CEE3}"/>
              </a:ext>
            </a:extLst>
          </p:cNvPr>
          <p:cNvSpPr/>
          <p:nvPr/>
        </p:nvSpPr>
        <p:spPr>
          <a:xfrm>
            <a:off x="5772149" y="4610008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B6ACDF23-7631-E6FE-B3A8-7366E14134FF}"/>
              </a:ext>
            </a:extLst>
          </p:cNvPr>
          <p:cNvSpPr/>
          <p:nvPr/>
        </p:nvSpPr>
        <p:spPr>
          <a:xfrm>
            <a:off x="5772149" y="5086610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删除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A36C14C-DC5C-8597-2057-E37CC7F5750F}"/>
              </a:ext>
            </a:extLst>
          </p:cNvPr>
          <p:cNvGrpSpPr/>
          <p:nvPr/>
        </p:nvGrpSpPr>
        <p:grpSpPr>
          <a:xfrm>
            <a:off x="5349897" y="4538303"/>
            <a:ext cx="243414" cy="974034"/>
            <a:chOff x="6191251" y="2138267"/>
            <a:chExt cx="243414" cy="974034"/>
          </a:xfrm>
        </p:grpSpPr>
        <p:sp>
          <p:nvSpPr>
            <p:cNvPr id="59" name="矩形: 圆角 58">
              <a:extLst>
                <a:ext uri="{FF2B5EF4-FFF2-40B4-BE49-F238E27FC236}">
                  <a16:creationId xmlns:a16="http://schemas.microsoft.com/office/drawing/2014/main" id="{2EECE23F-A863-7F9A-9AB1-14F47A5635B9}"/>
                </a:ext>
              </a:extLst>
            </p:cNvPr>
            <p:cNvSpPr/>
            <p:nvPr/>
          </p:nvSpPr>
          <p:spPr>
            <a:xfrm>
              <a:off x="6191251" y="2138267"/>
              <a:ext cx="243414" cy="9740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>
              <a:extLst>
                <a:ext uri="{FF2B5EF4-FFF2-40B4-BE49-F238E27FC236}">
                  <a16:creationId xmlns:a16="http://schemas.microsoft.com/office/drawing/2014/main" id="{6C9B8B98-A686-0FC9-3497-1B6A9BB11EE0}"/>
                </a:ext>
              </a:extLst>
            </p:cNvPr>
            <p:cNvSpPr/>
            <p:nvPr/>
          </p:nvSpPr>
          <p:spPr>
            <a:xfrm>
              <a:off x="6267620" y="2261508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等腰三角形 60">
              <a:extLst>
                <a:ext uri="{FF2B5EF4-FFF2-40B4-BE49-F238E27FC236}">
                  <a16:creationId xmlns:a16="http://schemas.microsoft.com/office/drawing/2014/main" id="{4F70001A-A0BA-48B1-78A8-FD15131E923D}"/>
                </a:ext>
              </a:extLst>
            </p:cNvPr>
            <p:cNvSpPr/>
            <p:nvPr/>
          </p:nvSpPr>
          <p:spPr>
            <a:xfrm flipV="1">
              <a:off x="6267620" y="29253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E83F1708-AB35-B5C4-8E43-0822602AB5FC}"/>
              </a:ext>
            </a:extLst>
          </p:cNvPr>
          <p:cNvSpPr/>
          <p:nvPr/>
        </p:nvSpPr>
        <p:spPr>
          <a:xfrm>
            <a:off x="471007" y="4806947"/>
            <a:ext cx="623131" cy="436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设备文件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82A0D92-F3F7-1224-FA05-9401FDA72AD9}"/>
              </a:ext>
            </a:extLst>
          </p:cNvPr>
          <p:cNvSpPr txBox="1"/>
          <p:nvPr/>
        </p:nvSpPr>
        <p:spPr>
          <a:xfrm>
            <a:off x="7077787" y="783429"/>
            <a:ext cx="490006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1. </a:t>
            </a:r>
            <a:r>
              <a:rPr lang="zh-CN" altLang="en-US" sz="1600" b="1"/>
              <a:t>名称</a:t>
            </a:r>
            <a:r>
              <a:rPr lang="zh-CN" altLang="en-US" sz="1600"/>
              <a:t>：输入设备名称</a:t>
            </a:r>
            <a:endParaRPr lang="en-US" altLang="zh-CN" sz="1600"/>
          </a:p>
          <a:p>
            <a:r>
              <a:rPr lang="en-US" altLang="zh-CN" sz="1600" b="1"/>
              <a:t>2. </a:t>
            </a:r>
            <a:r>
              <a:rPr lang="zh-CN" altLang="en-US" sz="1600" b="1"/>
              <a:t>类型：</a:t>
            </a:r>
            <a:r>
              <a:rPr lang="zh-CN" altLang="en-US" sz="1600"/>
              <a:t>从已存在设备类型中选取</a:t>
            </a:r>
            <a:endParaRPr lang="en-US" altLang="zh-CN" sz="1600"/>
          </a:p>
          <a:p>
            <a:r>
              <a:rPr lang="en-US" altLang="zh-CN" sz="1600" b="1"/>
              <a:t>3. </a:t>
            </a:r>
            <a:r>
              <a:rPr lang="zh-CN" altLang="en-US" sz="1600" b="1"/>
              <a:t>设备描述：</a:t>
            </a:r>
            <a:r>
              <a:rPr lang="zh-CN" altLang="en-US" sz="1600"/>
              <a:t>输入设备用途及主要参数</a:t>
            </a:r>
            <a:endParaRPr lang="en-US" altLang="zh-CN" sz="1600"/>
          </a:p>
          <a:p>
            <a:r>
              <a:rPr lang="en-US" altLang="zh-CN" sz="1600" b="1"/>
              <a:t>4. </a:t>
            </a:r>
            <a:r>
              <a:rPr lang="zh-CN" altLang="en-US" sz="1600" b="1"/>
              <a:t>设备照片：</a:t>
            </a:r>
            <a:r>
              <a:rPr lang="zh-CN" altLang="en-US" sz="1600"/>
              <a:t>显示当前设备库中设备的照片。双击照片，直接打开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400"/>
          </a:p>
          <a:p>
            <a:r>
              <a:rPr lang="en-US" altLang="zh-CN" sz="1600" b="1"/>
              <a:t>5.</a:t>
            </a:r>
            <a:r>
              <a:rPr lang="zh-CN" altLang="en-US" sz="1600" b="1"/>
              <a:t> 设备文件：</a:t>
            </a:r>
            <a:r>
              <a:rPr lang="zh-CN" altLang="en-US" sz="1600"/>
              <a:t>存储设备说明书及操作手册等所有文件。双击文件，直接打开。</a:t>
            </a:r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endParaRPr lang="en-US" altLang="zh-CN" sz="1600"/>
          </a:p>
          <a:p>
            <a:r>
              <a:rPr lang="en-US" altLang="zh-CN" sz="1600" b="1"/>
              <a:t>6. </a:t>
            </a:r>
            <a:r>
              <a:rPr lang="zh-CN" altLang="en-US" sz="1600" b="1"/>
              <a:t>确定</a:t>
            </a:r>
            <a:r>
              <a:rPr lang="en-US" altLang="zh-CN" sz="1600" b="1"/>
              <a:t>/</a:t>
            </a:r>
            <a:r>
              <a:rPr lang="zh-CN" altLang="en-US" sz="1600" b="1"/>
              <a:t>取消：</a:t>
            </a:r>
            <a:r>
              <a:rPr lang="zh-CN" altLang="en-US" sz="1600"/>
              <a:t>设置操作提示，防止误操作</a:t>
            </a:r>
            <a:endParaRPr lang="en-US" altLang="zh-CN" sz="160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FF8DA0-D15B-F60B-50EB-F33D25DA033C}"/>
              </a:ext>
            </a:extLst>
          </p:cNvPr>
          <p:cNvSpPr txBox="1"/>
          <p:nvPr/>
        </p:nvSpPr>
        <p:spPr>
          <a:xfrm>
            <a:off x="7481507" y="2156527"/>
            <a:ext cx="4221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点击“添加”，浏览电脑中的照片，添加到设备库中；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单击照片选中，再点击“删除”，删除所选照片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BA7284D-537B-1857-3A87-8E57F46F7459}"/>
              </a:ext>
            </a:extLst>
          </p:cNvPr>
          <p:cNvSpPr txBox="1"/>
          <p:nvPr/>
        </p:nvSpPr>
        <p:spPr>
          <a:xfrm>
            <a:off x="7528870" y="3533932"/>
            <a:ext cx="42212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点击“添加”，浏览电脑中文件，添加到设备库中；</a:t>
            </a:r>
            <a:endParaRPr lang="en-US" altLang="zh-CN" sz="120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/>
              <a:t>单击文件选中，再点击“删除”，删除所选文件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88824C5-89F6-E650-0CE3-51DE3E955D36}"/>
              </a:ext>
            </a:extLst>
          </p:cNvPr>
          <p:cNvSpPr txBox="1"/>
          <p:nvPr/>
        </p:nvSpPr>
        <p:spPr>
          <a:xfrm>
            <a:off x="7077874" y="4951527"/>
            <a:ext cx="46722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7. </a:t>
            </a:r>
            <a:r>
              <a:rPr lang="zh-CN" altLang="en-US" sz="1600" b="1"/>
              <a:t>一个设备一个文件夹保存。</a:t>
            </a:r>
            <a:r>
              <a:rPr lang="zh-CN" altLang="en-US" sz="1600"/>
              <a:t>名称及设备描述保存为一个</a:t>
            </a:r>
            <a:r>
              <a:rPr lang="en-US" altLang="zh-CN" sz="1600"/>
              <a:t>TEXT</a:t>
            </a:r>
            <a:r>
              <a:rPr lang="zh-CN" altLang="en-US" sz="1600"/>
              <a:t>文件。设备照片和文件各单独保存为一个文件夹。</a:t>
            </a:r>
            <a:endParaRPr lang="en-US" altLang="zh-CN" sz="1600"/>
          </a:p>
          <a:p>
            <a:r>
              <a:rPr lang="en-US" altLang="zh-CN" sz="1600"/>
              <a:t>8. </a:t>
            </a:r>
            <a:r>
              <a:rPr lang="zh-CN" altLang="en-US" sz="1600"/>
              <a:t>在文件夹中添加或删除照片和文件，在对话框中同步更新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C320BAA-CD87-00EA-80D3-7C644AA8BA99}"/>
              </a:ext>
            </a:extLst>
          </p:cNvPr>
          <p:cNvSpPr/>
          <p:nvPr/>
        </p:nvSpPr>
        <p:spPr>
          <a:xfrm>
            <a:off x="3303977" y="1467173"/>
            <a:ext cx="705513" cy="2920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F221E17-E07A-8532-FDD3-006F0095E397}"/>
              </a:ext>
            </a:extLst>
          </p:cNvPr>
          <p:cNvSpPr/>
          <p:nvPr/>
        </p:nvSpPr>
        <p:spPr>
          <a:xfrm>
            <a:off x="3926226" y="1435310"/>
            <a:ext cx="2446053" cy="3558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F8A44BF-7804-D242-82E2-601FBA4FFA42}"/>
              </a:ext>
            </a:extLst>
          </p:cNvPr>
          <p:cNvSpPr/>
          <p:nvPr/>
        </p:nvSpPr>
        <p:spPr>
          <a:xfrm>
            <a:off x="6096000" y="1435310"/>
            <a:ext cx="276279" cy="35581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4574CB06-77DC-CF3A-4619-89CD9A2CEF35}"/>
              </a:ext>
            </a:extLst>
          </p:cNvPr>
          <p:cNvSpPr/>
          <p:nvPr/>
        </p:nvSpPr>
        <p:spPr>
          <a:xfrm flipV="1">
            <a:off x="6178776" y="1559638"/>
            <a:ext cx="141061" cy="12944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586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形用户界面, 应用程序&#10;&#10;描述已自动生成">
            <a:extLst>
              <a:ext uri="{FF2B5EF4-FFF2-40B4-BE49-F238E27FC236}">
                <a16:creationId xmlns:a16="http://schemas.microsoft.com/office/drawing/2014/main" id="{B4952814-A12C-D8E2-D38E-8B776F9604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1"/>
          <a:stretch/>
        </p:blipFill>
        <p:spPr>
          <a:xfrm>
            <a:off x="509979" y="1916829"/>
            <a:ext cx="2894586" cy="1154605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21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63280A0-3C0B-DC3C-DC43-002EFD05645A}"/>
              </a:ext>
            </a:extLst>
          </p:cNvPr>
          <p:cNvGrpSpPr/>
          <p:nvPr/>
        </p:nvGrpSpPr>
        <p:grpSpPr>
          <a:xfrm>
            <a:off x="551729" y="970767"/>
            <a:ext cx="11151025" cy="5163334"/>
            <a:chOff x="551729" y="970767"/>
            <a:chExt cx="11151025" cy="5163334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12BFBE0-C69C-DE5A-4043-88B3F98C8DFD}"/>
                </a:ext>
              </a:extLst>
            </p:cNvPr>
            <p:cNvSpPr/>
            <p:nvPr/>
          </p:nvSpPr>
          <p:spPr>
            <a:xfrm>
              <a:off x="551730" y="1024589"/>
              <a:ext cx="11151024" cy="305712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标题栏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460D2A-A227-ADD7-F8F7-08D25FC0244F}"/>
                </a:ext>
              </a:extLst>
            </p:cNvPr>
            <p:cNvSpPr/>
            <p:nvPr/>
          </p:nvSpPr>
          <p:spPr>
            <a:xfrm>
              <a:off x="551729" y="1330301"/>
              <a:ext cx="11151025" cy="4803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66ECB18-A904-9279-DB57-3585A7C514F3}"/>
                </a:ext>
              </a:extLst>
            </p:cNvPr>
            <p:cNvGrpSpPr/>
            <p:nvPr/>
          </p:nvGrpSpPr>
          <p:grpSpPr>
            <a:xfrm>
              <a:off x="10758238" y="970767"/>
              <a:ext cx="882032" cy="372618"/>
              <a:chOff x="5648241" y="318669"/>
              <a:chExt cx="882032" cy="372618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7EC1F5-5CA8-12D1-3915-F641CCFD095B}"/>
                  </a:ext>
                </a:extLst>
              </p:cNvPr>
              <p:cNvSpPr txBox="1"/>
              <p:nvPr/>
            </p:nvSpPr>
            <p:spPr>
              <a:xfrm>
                <a:off x="5648241" y="318669"/>
                <a:ext cx="372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— </a:t>
                </a:r>
                <a:endParaRPr lang="zh-CN" altLang="en-US" b="1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D7C16EA-99EE-2852-AC75-F1FB7AB4CAF7}"/>
                  </a:ext>
                </a:extLst>
              </p:cNvPr>
              <p:cNvSpPr/>
              <p:nvPr/>
            </p:nvSpPr>
            <p:spPr>
              <a:xfrm>
                <a:off x="5991630" y="44147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⊠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6365A9-DA8C-2608-9D07-1FD4B0CA49FD}"/>
                </a:ext>
              </a:extLst>
            </p:cNvPr>
            <p:cNvSpPr/>
            <p:nvPr/>
          </p:nvSpPr>
          <p:spPr>
            <a:xfrm>
              <a:off x="551729" y="1330301"/>
              <a:ext cx="11151025" cy="486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文件   材料   设备   工艺  程序  模型   项目  更新       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B552B0-EDF6-8390-3EF8-51DCA3A058BE}"/>
                </a:ext>
              </a:extLst>
            </p:cNvPr>
            <p:cNvSpPr/>
            <p:nvPr/>
          </p:nvSpPr>
          <p:spPr>
            <a:xfrm>
              <a:off x="551729" y="1816628"/>
              <a:ext cx="2980948" cy="431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设备库导引（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0E7AD27-0D88-8542-BE94-D3C8EE1A19C0}"/>
              </a:ext>
            </a:extLst>
          </p:cNvPr>
          <p:cNvSpPr/>
          <p:nvPr/>
        </p:nvSpPr>
        <p:spPr>
          <a:xfrm>
            <a:off x="1281661" y="2942161"/>
            <a:ext cx="1808671" cy="387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848CB02-3F7B-59BE-6F9B-C23BE5269ED9}"/>
              </a:ext>
            </a:extLst>
          </p:cNvPr>
          <p:cNvSpPr txBox="1"/>
          <p:nvPr/>
        </p:nvSpPr>
        <p:spPr>
          <a:xfrm>
            <a:off x="3651780" y="1994496"/>
            <a:ext cx="7931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4. </a:t>
            </a:r>
            <a:r>
              <a:rPr lang="zh-CN" altLang="en-US"/>
              <a:t>双击设备，打开设备对话框；右击显示下拉对话框，包括</a:t>
            </a:r>
            <a:r>
              <a:rPr lang="zh-CN" altLang="en-US" b="1"/>
              <a:t>编辑、复制、重命名、删除</a:t>
            </a:r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A44138-3CF3-AD3D-05FD-3439BF154CF8}"/>
              </a:ext>
            </a:extLst>
          </p:cNvPr>
          <p:cNvSpPr txBox="1"/>
          <p:nvPr/>
        </p:nvSpPr>
        <p:spPr>
          <a:xfrm>
            <a:off x="3820262" y="2818695"/>
            <a:ext cx="48390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编辑：</a:t>
            </a:r>
            <a:r>
              <a:rPr lang="zh-CN" altLang="en-US" sz="1600"/>
              <a:t>弹出设备对话框，修改设备信息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复制：</a:t>
            </a:r>
            <a:r>
              <a:rPr lang="zh-CN" altLang="en-US" sz="1600"/>
              <a:t>复制当前设备，并命名为新设备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重命名：</a:t>
            </a:r>
            <a:r>
              <a:rPr lang="zh-CN" altLang="en-US" sz="1600"/>
              <a:t>弹出重命名对话框，修改该设备名称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删除：</a:t>
            </a:r>
            <a:r>
              <a:rPr lang="zh-CN" altLang="en-US" sz="1600"/>
              <a:t>删除设备；设置删除提示，防止误删</a:t>
            </a:r>
            <a:endParaRPr lang="en-US" altLang="zh-CN" sz="160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BEC9844C-1DF9-C8E0-CF64-2E346E9F7959}"/>
              </a:ext>
            </a:extLst>
          </p:cNvPr>
          <p:cNvSpPr/>
          <p:nvPr/>
        </p:nvSpPr>
        <p:spPr>
          <a:xfrm>
            <a:off x="1281660" y="3815599"/>
            <a:ext cx="1808671" cy="387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6DA69850-409A-E009-44E8-4A43E1470870}"/>
              </a:ext>
            </a:extLst>
          </p:cNvPr>
          <p:cNvSpPr/>
          <p:nvPr/>
        </p:nvSpPr>
        <p:spPr>
          <a:xfrm>
            <a:off x="1281660" y="5065599"/>
            <a:ext cx="1470008" cy="3871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6199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工艺库设计</a:t>
            </a:r>
            <a:endParaRPr lang="en-US" altLang="zh-CN" sz="8000"/>
          </a:p>
          <a:p>
            <a:pPr algn="ctr"/>
            <a:r>
              <a:rPr lang="zh-CN" altLang="en-US" sz="2000"/>
              <a:t>（存储常见的激光熔覆工艺参数组合）</a:t>
            </a:r>
            <a:endParaRPr lang="en-US" altLang="zh-CN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15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, 应用程序&#10;&#10;描述已自动生成">
            <a:extLst>
              <a:ext uri="{FF2B5EF4-FFF2-40B4-BE49-F238E27FC236}">
                <a16:creationId xmlns:a16="http://schemas.microsoft.com/office/drawing/2014/main" id="{FA3D273C-6756-6895-AF2C-ED3FA521C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0" y="2621076"/>
            <a:ext cx="2490434" cy="26082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23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工艺库导引（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AB7125-F4ED-0460-4CD3-E781039727DF}"/>
              </a:ext>
            </a:extLst>
          </p:cNvPr>
          <p:cNvSpPr txBox="1"/>
          <p:nvPr/>
        </p:nvSpPr>
        <p:spPr>
          <a:xfrm>
            <a:off x="3619979" y="1897743"/>
            <a:ext cx="7963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/>
              <a:t>一级（工艺库）、二级（工艺类型）、三级（工艺）</a:t>
            </a:r>
            <a:r>
              <a:rPr lang="zh-CN" altLang="en-US" sz="1600"/>
              <a:t>；一个工艺一个</a:t>
            </a:r>
            <a:r>
              <a:rPr lang="en-US" altLang="zh-CN" sz="1600"/>
              <a:t>text</a:t>
            </a:r>
            <a:r>
              <a:rPr lang="zh-CN" altLang="en-US" sz="1600"/>
              <a:t>文件保存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/>
              <a:t>右击“工艺库”，显示下拉菜单，包括</a:t>
            </a:r>
            <a:r>
              <a:rPr lang="zh-CN" altLang="en-US" sz="1600" b="1"/>
              <a:t>打开工艺库、刷新工艺库、新建工艺类型、展开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1BC8C-902D-2FB8-8B96-5111B10BC225}"/>
              </a:ext>
            </a:extLst>
          </p:cNvPr>
          <p:cNvSpPr txBox="1"/>
          <p:nvPr/>
        </p:nvSpPr>
        <p:spPr>
          <a:xfrm>
            <a:off x="4016194" y="2828650"/>
            <a:ext cx="75702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打开工艺库：</a:t>
            </a:r>
            <a:r>
              <a:rPr lang="zh-CN" altLang="en-US" sz="1400"/>
              <a:t>打开工艺库文件夹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刷新工艺库：</a:t>
            </a:r>
            <a:r>
              <a:rPr lang="zh-CN" altLang="en-US" sz="1400"/>
              <a:t>更新导引树显示，实现导引树与工艺库同步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新建工艺类型：</a:t>
            </a:r>
            <a:r>
              <a:rPr lang="zh-CN" altLang="en-US" sz="1400"/>
              <a:t>点击，弹出</a:t>
            </a:r>
            <a:r>
              <a:rPr lang="zh-CN" altLang="en-US" sz="1400">
                <a:solidFill>
                  <a:srgbClr val="FF0000"/>
                </a:solidFill>
              </a:rPr>
              <a:t>新建工艺类型对话框</a:t>
            </a:r>
            <a:r>
              <a:rPr lang="zh-CN" altLang="en-US" sz="1400"/>
              <a:t>，填写名称，并确定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收起整个程序库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3FE88C-761B-33FA-2D89-42FFEECD9746}"/>
              </a:ext>
            </a:extLst>
          </p:cNvPr>
          <p:cNvSpPr/>
          <p:nvPr/>
        </p:nvSpPr>
        <p:spPr>
          <a:xfrm>
            <a:off x="1061960" y="2636382"/>
            <a:ext cx="1404013" cy="592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0C2294-1FB7-FBAC-763B-BEF101E91A93}"/>
              </a:ext>
            </a:extLst>
          </p:cNvPr>
          <p:cNvSpPr/>
          <p:nvPr/>
        </p:nvSpPr>
        <p:spPr>
          <a:xfrm>
            <a:off x="1222539" y="3247226"/>
            <a:ext cx="824701" cy="393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BA664D-1118-A901-BDD5-A8CE80DED753}"/>
              </a:ext>
            </a:extLst>
          </p:cNvPr>
          <p:cNvSpPr txBox="1"/>
          <p:nvPr/>
        </p:nvSpPr>
        <p:spPr>
          <a:xfrm>
            <a:off x="2522858" y="2726807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7DD028-2B7A-6738-EF31-FA676E4A6A7A}"/>
              </a:ext>
            </a:extLst>
          </p:cNvPr>
          <p:cNvSpPr txBox="1"/>
          <p:nvPr/>
        </p:nvSpPr>
        <p:spPr>
          <a:xfrm>
            <a:off x="2131243" y="3262411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3EB12A78-0EA7-27BE-02C9-336A1932FC80}"/>
              </a:ext>
            </a:extLst>
          </p:cNvPr>
          <p:cNvSpPr/>
          <p:nvPr/>
        </p:nvSpPr>
        <p:spPr>
          <a:xfrm>
            <a:off x="1763966" y="3652233"/>
            <a:ext cx="1079262" cy="393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0774C2-BB41-2A57-C59E-2C79478A1BE0}"/>
              </a:ext>
            </a:extLst>
          </p:cNvPr>
          <p:cNvSpPr txBox="1"/>
          <p:nvPr/>
        </p:nvSpPr>
        <p:spPr>
          <a:xfrm>
            <a:off x="2820692" y="3664372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21" name="矩形: 圆顶角 20">
            <a:extLst>
              <a:ext uri="{FF2B5EF4-FFF2-40B4-BE49-F238E27FC236}">
                <a16:creationId xmlns:a16="http://schemas.microsoft.com/office/drawing/2014/main" id="{64383877-6C7F-943E-0D50-046F9AB1C509}"/>
              </a:ext>
            </a:extLst>
          </p:cNvPr>
          <p:cNvSpPr/>
          <p:nvPr/>
        </p:nvSpPr>
        <p:spPr>
          <a:xfrm>
            <a:off x="7969260" y="4316226"/>
            <a:ext cx="3673942" cy="332443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新建工艺类型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D3CA213-E62F-4648-0FDB-B9855210D2C9}"/>
              </a:ext>
            </a:extLst>
          </p:cNvPr>
          <p:cNvSpPr/>
          <p:nvPr/>
        </p:nvSpPr>
        <p:spPr>
          <a:xfrm>
            <a:off x="7969260" y="4648669"/>
            <a:ext cx="3673942" cy="14854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0BC5AD-E06F-3B79-11F4-571D65AB6AAC}"/>
              </a:ext>
            </a:extLst>
          </p:cNvPr>
          <p:cNvSpPr/>
          <p:nvPr/>
        </p:nvSpPr>
        <p:spPr>
          <a:xfrm>
            <a:off x="8567021" y="4896421"/>
            <a:ext cx="705513" cy="4238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BED5D72-AC40-2085-B556-56BE8D7B372D}"/>
              </a:ext>
            </a:extLst>
          </p:cNvPr>
          <p:cNvSpPr/>
          <p:nvPr/>
        </p:nvSpPr>
        <p:spPr>
          <a:xfrm>
            <a:off x="9424274" y="4888901"/>
            <a:ext cx="1612574" cy="423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E5CA6A6-4201-C053-00BB-9A367D7AEB92}"/>
              </a:ext>
            </a:extLst>
          </p:cNvPr>
          <p:cNvSpPr/>
          <p:nvPr/>
        </p:nvSpPr>
        <p:spPr>
          <a:xfrm>
            <a:off x="8567021" y="5523555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0F77160-7841-9DEC-F885-143377352D92}"/>
              </a:ext>
            </a:extLst>
          </p:cNvPr>
          <p:cNvSpPr/>
          <p:nvPr/>
        </p:nvSpPr>
        <p:spPr>
          <a:xfrm>
            <a:off x="9981778" y="5523554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627F13E-E5B2-1D0A-6262-EE5678F2A807}"/>
                  </a:ext>
                </a:extLst>
              </p:cNvPr>
              <p:cNvSpPr txBox="1"/>
              <p:nvPr/>
            </p:nvSpPr>
            <p:spPr>
              <a:xfrm>
                <a:off x="11176559" y="4297781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627F13E-E5B2-1D0A-6262-EE5678F2A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559" y="4297781"/>
                <a:ext cx="46664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9173720-BC27-4BEF-3084-B1FD5646FF9D}"/>
              </a:ext>
            </a:extLst>
          </p:cNvPr>
          <p:cNvSpPr txBox="1"/>
          <p:nvPr/>
        </p:nvSpPr>
        <p:spPr>
          <a:xfrm>
            <a:off x="3620240" y="3843649"/>
            <a:ext cx="7873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3.</a:t>
            </a:r>
            <a:r>
              <a:rPr lang="zh-CN" altLang="en-US" sz="1600"/>
              <a:t>右击工艺类型，显示下拉菜单，包括</a:t>
            </a:r>
            <a:r>
              <a:rPr lang="zh-CN" altLang="en-US" sz="1600" b="1"/>
              <a:t>打开、重命名、新建工艺，展开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23E9BDDA-9376-85FE-7478-1EB2CA38D10D}"/>
              </a:ext>
            </a:extLst>
          </p:cNvPr>
          <p:cNvSpPr txBox="1"/>
          <p:nvPr/>
        </p:nvSpPr>
        <p:spPr>
          <a:xfrm>
            <a:off x="3826256" y="4362300"/>
            <a:ext cx="3730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打开：</a:t>
            </a:r>
            <a:r>
              <a:rPr lang="zh-CN" altLang="en-US" sz="1400"/>
              <a:t>打开该设备类型文件夹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重命名该设备类型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新建工艺：</a:t>
            </a:r>
            <a:r>
              <a:rPr lang="zh-CN" altLang="en-US" sz="1400"/>
              <a:t>弹出新建设备对话框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收起整个设备类型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4660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形用户界面, 文本, 应用程序&#10;&#10;描述已自动生成">
            <a:extLst>
              <a:ext uri="{FF2B5EF4-FFF2-40B4-BE49-F238E27FC236}">
                <a16:creationId xmlns:a16="http://schemas.microsoft.com/office/drawing/2014/main" id="{FA3D273C-6756-6895-AF2C-ED3FA521C5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0" y="2621076"/>
            <a:ext cx="2490434" cy="260827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24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工艺库导引（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3FE88C-761B-33FA-2D89-42FFEECD9746}"/>
              </a:ext>
            </a:extLst>
          </p:cNvPr>
          <p:cNvSpPr/>
          <p:nvPr/>
        </p:nvSpPr>
        <p:spPr>
          <a:xfrm>
            <a:off x="1061960" y="2636382"/>
            <a:ext cx="1404013" cy="59202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040C2294-1FB7-FBAC-763B-BEF101E91A93}"/>
              </a:ext>
            </a:extLst>
          </p:cNvPr>
          <p:cNvSpPr/>
          <p:nvPr/>
        </p:nvSpPr>
        <p:spPr>
          <a:xfrm>
            <a:off x="1222539" y="3247226"/>
            <a:ext cx="824701" cy="3936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2BA664D-1118-A901-BDD5-A8CE80DED753}"/>
              </a:ext>
            </a:extLst>
          </p:cNvPr>
          <p:cNvSpPr txBox="1"/>
          <p:nvPr/>
        </p:nvSpPr>
        <p:spPr>
          <a:xfrm>
            <a:off x="2522858" y="2726807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A7DD028-2B7A-6738-EF31-FA676E4A6A7A}"/>
              </a:ext>
            </a:extLst>
          </p:cNvPr>
          <p:cNvSpPr txBox="1"/>
          <p:nvPr/>
        </p:nvSpPr>
        <p:spPr>
          <a:xfrm>
            <a:off x="2131243" y="3262411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3D0F1E9-26CE-DC7A-D9BA-F6E09ABCCD16}"/>
              </a:ext>
            </a:extLst>
          </p:cNvPr>
          <p:cNvSpPr txBox="1"/>
          <p:nvPr/>
        </p:nvSpPr>
        <p:spPr>
          <a:xfrm>
            <a:off x="3626890" y="2495062"/>
            <a:ext cx="7931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3. </a:t>
            </a:r>
            <a:r>
              <a:rPr lang="zh-CN" altLang="en-US" sz="1600"/>
              <a:t>双击工艺，打开工艺对话框，进行编辑；右击显示下拉对话框，包括</a:t>
            </a:r>
            <a:r>
              <a:rPr lang="zh-CN" altLang="en-US" sz="1600" b="1"/>
              <a:t>编辑、复制、重命名、删除</a:t>
            </a:r>
            <a:endParaRPr lang="zh-CN" altLang="en-US" sz="160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65B8FE1-845D-7596-BD4B-C201658F6D0E}"/>
              </a:ext>
            </a:extLst>
          </p:cNvPr>
          <p:cNvSpPr txBox="1"/>
          <p:nvPr/>
        </p:nvSpPr>
        <p:spPr>
          <a:xfrm>
            <a:off x="3696338" y="3281217"/>
            <a:ext cx="4121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编辑：</a:t>
            </a:r>
            <a:r>
              <a:rPr lang="zh-CN" altLang="en-US" sz="1400"/>
              <a:t>弹出工艺对话框，修改工艺信息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复制：</a:t>
            </a:r>
            <a:r>
              <a:rPr lang="zh-CN" altLang="en-US" sz="1400"/>
              <a:t>复制当前工艺，并命名为新工艺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弹出重命名对话框，修改该工艺名称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删除：</a:t>
            </a:r>
            <a:r>
              <a:rPr lang="zh-CN" altLang="en-US" sz="1400"/>
              <a:t>删除工艺；设置删除提示，防止误删</a:t>
            </a:r>
            <a:endParaRPr lang="en-US" altLang="zh-CN" sz="14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B0774C2-BB41-2A57-C59E-2C79478A1BE0}"/>
              </a:ext>
            </a:extLst>
          </p:cNvPr>
          <p:cNvSpPr txBox="1"/>
          <p:nvPr/>
        </p:nvSpPr>
        <p:spPr>
          <a:xfrm>
            <a:off x="2820692" y="3664372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6205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25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612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工艺库导引（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新建工艺对话框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A4708533-4FD0-773C-4D04-19F38FAD2B50}"/>
              </a:ext>
            </a:extLst>
          </p:cNvPr>
          <p:cNvSpPr/>
          <p:nvPr/>
        </p:nvSpPr>
        <p:spPr>
          <a:xfrm>
            <a:off x="148443" y="1675181"/>
            <a:ext cx="5867124" cy="315358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/>
                </a:solidFill>
              </a:rPr>
              <a:t>送粉工艺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E1D0DB3-4449-8729-E859-70904A5AD36F}"/>
              </a:ext>
            </a:extLst>
          </p:cNvPr>
          <p:cNvSpPr/>
          <p:nvPr/>
        </p:nvSpPr>
        <p:spPr>
          <a:xfrm>
            <a:off x="143157" y="1990149"/>
            <a:ext cx="5872410" cy="328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5FF54C-9489-38CE-08DC-5C49CB087FCD}"/>
              </a:ext>
            </a:extLst>
          </p:cNvPr>
          <p:cNvSpPr/>
          <p:nvPr/>
        </p:nvSpPr>
        <p:spPr>
          <a:xfrm>
            <a:off x="374741" y="2916338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激光功率（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W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043C62-FF5B-1111-B2D5-8FC54648242F}"/>
              </a:ext>
            </a:extLst>
          </p:cNvPr>
          <p:cNvSpPr>
            <a:spLocks/>
          </p:cNvSpPr>
          <p:nvPr/>
        </p:nvSpPr>
        <p:spPr>
          <a:xfrm>
            <a:off x="3282467" y="291084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熔覆速度（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mm/s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53EFCE3-FE45-7EC5-2FC6-A42C07ED40AC}"/>
              </a:ext>
            </a:extLst>
          </p:cNvPr>
          <p:cNvSpPr>
            <a:spLocks/>
          </p:cNvSpPr>
          <p:nvPr/>
        </p:nvSpPr>
        <p:spPr>
          <a:xfrm>
            <a:off x="3282467" y="322177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质量添加（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g/min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DA40F1-C4D7-84FA-61AD-0E35D63344C5}"/>
              </a:ext>
            </a:extLst>
          </p:cNvPr>
          <p:cNvSpPr/>
          <p:nvPr/>
        </p:nvSpPr>
        <p:spPr>
          <a:xfrm>
            <a:off x="374742" y="3540254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光斑电压（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V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31D27F7-B2B9-5120-110A-8256C6C5DAD9}"/>
              </a:ext>
            </a:extLst>
          </p:cNvPr>
          <p:cNvSpPr>
            <a:spLocks/>
          </p:cNvSpPr>
          <p:nvPr/>
        </p:nvSpPr>
        <p:spPr>
          <a:xfrm>
            <a:off x="3282467" y="353270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光斑直径（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6D9F812-2702-3375-E213-27792604D5D6}"/>
              </a:ext>
            </a:extLst>
          </p:cNvPr>
          <p:cNvSpPr>
            <a:spLocks/>
          </p:cNvSpPr>
          <p:nvPr/>
        </p:nvSpPr>
        <p:spPr>
          <a:xfrm>
            <a:off x="1852102" y="291665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FACE1653-610E-1B53-837B-39343DF50737}"/>
              </a:ext>
            </a:extLst>
          </p:cNvPr>
          <p:cNvSpPr/>
          <p:nvPr/>
        </p:nvSpPr>
        <p:spPr>
          <a:xfrm>
            <a:off x="374742" y="3852212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道间间隔（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A5B089DF-8320-452F-F3C9-BFC065B4C598}"/>
              </a:ext>
            </a:extLst>
          </p:cNvPr>
          <p:cNvSpPr>
            <a:spLocks/>
          </p:cNvSpPr>
          <p:nvPr/>
        </p:nvSpPr>
        <p:spPr>
          <a:xfrm>
            <a:off x="2134709" y="4850346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7A7F2FF-3D34-9467-C391-DB1294AF2ABC}"/>
                  </a:ext>
                </a:extLst>
              </p:cNvPr>
              <p:cNvSpPr txBox="1"/>
              <p:nvPr/>
            </p:nvSpPr>
            <p:spPr>
              <a:xfrm>
                <a:off x="5477264" y="1653371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7A7F2FF-3D34-9467-C391-DB1294AF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64" y="1653371"/>
                <a:ext cx="4666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C3B19104-2F9B-1F20-9A92-C280BCD40D85}"/>
              </a:ext>
            </a:extLst>
          </p:cNvPr>
          <p:cNvSpPr/>
          <p:nvPr/>
        </p:nvSpPr>
        <p:spPr>
          <a:xfrm>
            <a:off x="3493175" y="4844659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7ACAA7-BC49-D1DA-5352-5872CBF4F705}"/>
              </a:ext>
            </a:extLst>
          </p:cNvPr>
          <p:cNvSpPr>
            <a:spLocks/>
          </p:cNvSpPr>
          <p:nvPr/>
        </p:nvSpPr>
        <p:spPr>
          <a:xfrm>
            <a:off x="3282467" y="384363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层间间隔（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36C13A0-3CD4-D90E-269B-640980A28B54}"/>
              </a:ext>
            </a:extLst>
          </p:cNvPr>
          <p:cNvSpPr>
            <a:spLocks/>
          </p:cNvSpPr>
          <p:nvPr/>
        </p:nvSpPr>
        <p:spPr>
          <a:xfrm>
            <a:off x="4633741" y="290967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0A3D2CD3-9206-9B02-0F2B-11B1ECCFD853}"/>
              </a:ext>
            </a:extLst>
          </p:cNvPr>
          <p:cNvSpPr/>
          <p:nvPr/>
        </p:nvSpPr>
        <p:spPr>
          <a:xfrm>
            <a:off x="374742" y="4164170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道间偏移（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4A2430D-594F-54A5-F25F-C86822B859B5}"/>
              </a:ext>
            </a:extLst>
          </p:cNvPr>
          <p:cNvSpPr>
            <a:spLocks/>
          </p:cNvSpPr>
          <p:nvPr/>
        </p:nvSpPr>
        <p:spPr>
          <a:xfrm>
            <a:off x="3282467" y="415456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层间抬升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7E8B27D-1C50-A3AF-3741-050788D2E44D}"/>
              </a:ext>
            </a:extLst>
          </p:cNvPr>
          <p:cNvSpPr>
            <a:spLocks/>
          </p:cNvSpPr>
          <p:nvPr/>
        </p:nvSpPr>
        <p:spPr>
          <a:xfrm>
            <a:off x="4633741" y="3221807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6208E17-7707-20A1-2C0F-54B85576D543}"/>
              </a:ext>
            </a:extLst>
          </p:cNvPr>
          <p:cNvSpPr>
            <a:spLocks/>
          </p:cNvSpPr>
          <p:nvPr/>
        </p:nvSpPr>
        <p:spPr>
          <a:xfrm>
            <a:off x="1852102" y="354044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5A1E2E3-61A3-0DB4-D3DE-1BD380F13C08}"/>
              </a:ext>
            </a:extLst>
          </p:cNvPr>
          <p:cNvSpPr>
            <a:spLocks/>
          </p:cNvSpPr>
          <p:nvPr/>
        </p:nvSpPr>
        <p:spPr>
          <a:xfrm>
            <a:off x="4633741" y="3533938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6FBBADD-2E2F-7564-C492-4B0C67A7614E}"/>
              </a:ext>
            </a:extLst>
          </p:cNvPr>
          <p:cNvSpPr>
            <a:spLocks/>
          </p:cNvSpPr>
          <p:nvPr/>
        </p:nvSpPr>
        <p:spPr>
          <a:xfrm>
            <a:off x="1852102" y="385234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4A933264-8578-9A63-EFE8-078BECF87338}"/>
              </a:ext>
            </a:extLst>
          </p:cNvPr>
          <p:cNvSpPr>
            <a:spLocks/>
          </p:cNvSpPr>
          <p:nvPr/>
        </p:nvSpPr>
        <p:spPr>
          <a:xfrm>
            <a:off x="4633741" y="3846069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8C6C7A2-BB71-A298-CBCD-6A36283CBD2A}"/>
              </a:ext>
            </a:extLst>
          </p:cNvPr>
          <p:cNvSpPr>
            <a:spLocks/>
          </p:cNvSpPr>
          <p:nvPr/>
        </p:nvSpPr>
        <p:spPr>
          <a:xfrm>
            <a:off x="1852102" y="416423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770E8A8-EAD5-6DAC-E509-4958A9E8D330}"/>
              </a:ext>
            </a:extLst>
          </p:cNvPr>
          <p:cNvSpPr>
            <a:spLocks/>
          </p:cNvSpPr>
          <p:nvPr/>
        </p:nvSpPr>
        <p:spPr>
          <a:xfrm>
            <a:off x="4633741" y="4158200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372A214-63E3-AF81-5E78-31A1C093A8B4}"/>
              </a:ext>
            </a:extLst>
          </p:cNvPr>
          <p:cNvSpPr/>
          <p:nvPr/>
        </p:nvSpPr>
        <p:spPr>
          <a:xfrm>
            <a:off x="374742" y="3228296"/>
            <a:ext cx="1375763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送粉转速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r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D8331317-01BC-F0D1-0B93-E19F8B462086}"/>
              </a:ext>
            </a:extLst>
          </p:cNvPr>
          <p:cNvSpPr>
            <a:spLocks/>
          </p:cNvSpPr>
          <p:nvPr/>
        </p:nvSpPr>
        <p:spPr>
          <a:xfrm>
            <a:off x="1852102" y="322855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22C889-979E-CBB6-9B5B-059924A4438E}"/>
              </a:ext>
            </a:extLst>
          </p:cNvPr>
          <p:cNvSpPr>
            <a:spLocks/>
          </p:cNvSpPr>
          <p:nvPr/>
        </p:nvSpPr>
        <p:spPr>
          <a:xfrm>
            <a:off x="376495" y="2292422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熔覆材料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AB2BF5F-7586-3EAF-6993-1416CDF72812}"/>
              </a:ext>
            </a:extLst>
          </p:cNvPr>
          <p:cNvSpPr>
            <a:spLocks/>
          </p:cNvSpPr>
          <p:nvPr/>
        </p:nvSpPr>
        <p:spPr>
          <a:xfrm>
            <a:off x="3284221" y="2287067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基板材料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45021A6F-7E96-A4ED-387D-9453F440F319}"/>
              </a:ext>
            </a:extLst>
          </p:cNvPr>
          <p:cNvSpPr txBox="1"/>
          <p:nvPr/>
        </p:nvSpPr>
        <p:spPr>
          <a:xfrm>
            <a:off x="401758" y="940985"/>
            <a:ext cx="23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>
                <a:latin typeface="+mj-ea"/>
                <a:ea typeface="+mj-ea"/>
              </a:rPr>
              <a:t>送粉工艺对话框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D519450-5085-D16B-61DF-7AAF13E45E1F}"/>
              </a:ext>
            </a:extLst>
          </p:cNvPr>
          <p:cNvSpPr txBox="1"/>
          <p:nvPr/>
        </p:nvSpPr>
        <p:spPr>
          <a:xfrm>
            <a:off x="796976" y="5704385"/>
            <a:ext cx="10422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送粉和送丝选择不同的工艺对话框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熔覆</a:t>
            </a:r>
            <a:r>
              <a:rPr lang="en-US" altLang="zh-CN" sz="1600"/>
              <a:t>/</a:t>
            </a:r>
            <a:r>
              <a:rPr lang="zh-CN" altLang="en-US" sz="1600"/>
              <a:t>基板材料从材料库中选取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一个工艺一个</a:t>
            </a:r>
            <a:r>
              <a:rPr lang="en-US" altLang="zh-CN" sz="1600"/>
              <a:t>text</a:t>
            </a:r>
            <a:r>
              <a:rPr lang="zh-CN" altLang="en-US" sz="1600"/>
              <a:t>文件保存至工艺库文件夹中，命名为“熔覆材料名称</a:t>
            </a:r>
            <a:r>
              <a:rPr lang="en-US" altLang="zh-CN" sz="1600"/>
              <a:t>-</a:t>
            </a:r>
            <a:r>
              <a:rPr lang="zh-CN" altLang="en-US" sz="1600"/>
              <a:t>基体材料名称，例如：</a:t>
            </a:r>
            <a:r>
              <a:rPr lang="en-US" altLang="zh-CN" sz="1600"/>
              <a:t>T15-42CrMo</a:t>
            </a:r>
            <a:r>
              <a:rPr lang="zh-CN" altLang="en-US" sz="1600"/>
              <a:t>”</a:t>
            </a:r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787658E6-428F-29FE-918C-5A571045B288}"/>
              </a:ext>
            </a:extLst>
          </p:cNvPr>
          <p:cNvGrpSpPr/>
          <p:nvPr/>
        </p:nvGrpSpPr>
        <p:grpSpPr>
          <a:xfrm>
            <a:off x="1853856" y="2292866"/>
            <a:ext cx="1173345" cy="180000"/>
            <a:chOff x="1853856" y="2292866"/>
            <a:chExt cx="1173345" cy="180000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A3AA506-4322-C1A3-3E0E-5C641E4B1C6B}"/>
                </a:ext>
              </a:extLst>
            </p:cNvPr>
            <p:cNvSpPr>
              <a:spLocks/>
            </p:cNvSpPr>
            <p:nvPr/>
          </p:nvSpPr>
          <p:spPr>
            <a:xfrm>
              <a:off x="1853856" y="2292866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" name="等腰三角形 1">
              <a:extLst>
                <a:ext uri="{FF2B5EF4-FFF2-40B4-BE49-F238E27FC236}">
                  <a16:creationId xmlns:a16="http://schemas.microsoft.com/office/drawing/2014/main" id="{ACACC3CE-BFF4-5184-A9ED-FBD22E90EDEE}"/>
                </a:ext>
              </a:extLst>
            </p:cNvPr>
            <p:cNvSpPr/>
            <p:nvPr/>
          </p:nvSpPr>
          <p:spPr>
            <a:xfrm flipV="1">
              <a:off x="2872094" y="2322441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2779BFC1-D11F-6332-18F6-209F66DDC8A9}"/>
              </a:ext>
            </a:extLst>
          </p:cNvPr>
          <p:cNvGrpSpPr/>
          <p:nvPr/>
        </p:nvGrpSpPr>
        <p:grpSpPr>
          <a:xfrm>
            <a:off x="4635495" y="2285414"/>
            <a:ext cx="1173345" cy="180000"/>
            <a:chOff x="4635495" y="2285414"/>
            <a:chExt cx="1173345" cy="1800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4FCD2A2-C966-429A-1D80-993E01EE7966}"/>
                </a:ext>
              </a:extLst>
            </p:cNvPr>
            <p:cNvSpPr>
              <a:spLocks/>
            </p:cNvSpPr>
            <p:nvPr/>
          </p:nvSpPr>
          <p:spPr>
            <a:xfrm>
              <a:off x="4635495" y="2285414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D31DF209-445E-3E03-9C77-DBEC22469F69}"/>
                </a:ext>
              </a:extLst>
            </p:cNvPr>
            <p:cNvSpPr/>
            <p:nvPr/>
          </p:nvSpPr>
          <p:spPr>
            <a:xfrm flipV="1">
              <a:off x="5656352" y="2324970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9B2A4D5D-D0EF-AA7E-D68C-8DCF26E5EAEF}"/>
              </a:ext>
            </a:extLst>
          </p:cNvPr>
          <p:cNvSpPr/>
          <p:nvPr/>
        </p:nvSpPr>
        <p:spPr>
          <a:xfrm>
            <a:off x="374742" y="4476129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保护气及流量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A8A0CA-B009-CE58-BC87-6B9E6F54E22D}"/>
              </a:ext>
            </a:extLst>
          </p:cNvPr>
          <p:cNvSpPr>
            <a:spLocks/>
          </p:cNvSpPr>
          <p:nvPr/>
        </p:nvSpPr>
        <p:spPr>
          <a:xfrm>
            <a:off x="3282467" y="4465494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载气及流量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654FEC-D4B4-E09E-4D3A-43E24C496123}"/>
              </a:ext>
            </a:extLst>
          </p:cNvPr>
          <p:cNvSpPr>
            <a:spLocks/>
          </p:cNvSpPr>
          <p:nvPr/>
        </p:nvSpPr>
        <p:spPr>
          <a:xfrm>
            <a:off x="1852102" y="4476129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AA3B885-08B8-87DE-EE6B-F6AA2FC0BEE1}"/>
              </a:ext>
            </a:extLst>
          </p:cNvPr>
          <p:cNvSpPr>
            <a:spLocks/>
          </p:cNvSpPr>
          <p:nvPr/>
        </p:nvSpPr>
        <p:spPr>
          <a:xfrm>
            <a:off x="4633741" y="4470330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96AB0A79-058B-5909-E17A-87912DD30CC2}"/>
              </a:ext>
            </a:extLst>
          </p:cNvPr>
          <p:cNvSpPr txBox="1"/>
          <p:nvPr/>
        </p:nvSpPr>
        <p:spPr>
          <a:xfrm>
            <a:off x="6008209" y="1008810"/>
            <a:ext cx="2307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p"/>
            </a:pPr>
            <a:r>
              <a:rPr lang="zh-CN" altLang="en-US">
                <a:latin typeface="+mj-ea"/>
                <a:ea typeface="+mj-ea"/>
              </a:rPr>
              <a:t>送丝工艺对话框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70D97280-49A6-766F-6A09-F9BBC4BF5F50}"/>
              </a:ext>
            </a:extLst>
          </p:cNvPr>
          <p:cNvSpPr/>
          <p:nvPr/>
        </p:nvSpPr>
        <p:spPr>
          <a:xfrm>
            <a:off x="374741" y="2604380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粉末粒径（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μm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18D938C4-E60A-4309-18FE-06D624152502}"/>
              </a:ext>
            </a:extLst>
          </p:cNvPr>
          <p:cNvSpPr>
            <a:spLocks/>
          </p:cNvSpPr>
          <p:nvPr/>
        </p:nvSpPr>
        <p:spPr>
          <a:xfrm>
            <a:off x="1852102" y="260476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3604BCE-30DA-0808-E773-8A3032A1C9A0}"/>
              </a:ext>
            </a:extLst>
          </p:cNvPr>
          <p:cNvSpPr/>
          <p:nvPr/>
        </p:nvSpPr>
        <p:spPr>
          <a:xfrm>
            <a:off x="3281411" y="2597997"/>
            <a:ext cx="1253986" cy="181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基板尺寸（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4ECC852-DAB9-E527-1C0B-51251324332E}"/>
              </a:ext>
            </a:extLst>
          </p:cNvPr>
          <p:cNvSpPr>
            <a:spLocks/>
          </p:cNvSpPr>
          <p:nvPr/>
        </p:nvSpPr>
        <p:spPr>
          <a:xfrm>
            <a:off x="4638742" y="2597545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8125B1F2-3B03-282D-FFB9-B094B7605A00}"/>
              </a:ext>
            </a:extLst>
          </p:cNvPr>
          <p:cNvGrpSpPr/>
          <p:nvPr/>
        </p:nvGrpSpPr>
        <p:grpSpPr>
          <a:xfrm>
            <a:off x="6138405" y="1653371"/>
            <a:ext cx="5872410" cy="3621489"/>
            <a:chOff x="6138405" y="1653371"/>
            <a:chExt cx="5872410" cy="3621489"/>
          </a:xfrm>
        </p:grpSpPr>
        <p:sp>
          <p:nvSpPr>
            <p:cNvPr id="84" name="矩形: 圆顶角 83">
              <a:extLst>
                <a:ext uri="{FF2B5EF4-FFF2-40B4-BE49-F238E27FC236}">
                  <a16:creationId xmlns:a16="http://schemas.microsoft.com/office/drawing/2014/main" id="{4A2C30AA-E866-3BF1-5156-E9194DEEDE53}"/>
                </a:ext>
              </a:extLst>
            </p:cNvPr>
            <p:cNvSpPr/>
            <p:nvPr/>
          </p:nvSpPr>
          <p:spPr>
            <a:xfrm>
              <a:off x="6138405" y="1714919"/>
              <a:ext cx="5872410" cy="275619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600" dirty="0">
                  <a:solidFill>
                    <a:schemeClr val="tx1"/>
                  </a:solidFill>
                </a:rPr>
                <a:t>送丝工艺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D36C0E33-D5A6-C881-66C0-0AEB42DF9CD1}"/>
                </a:ext>
              </a:extLst>
            </p:cNvPr>
            <p:cNvSpPr/>
            <p:nvPr/>
          </p:nvSpPr>
          <p:spPr>
            <a:xfrm>
              <a:off x="6138405" y="1990149"/>
              <a:ext cx="5872410" cy="328471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5BA2CF44-4189-F923-0E45-F4D3FDD7ED9A}"/>
                </a:ext>
              </a:extLst>
            </p:cNvPr>
            <p:cNvSpPr/>
            <p:nvPr/>
          </p:nvSpPr>
          <p:spPr>
            <a:xfrm>
              <a:off x="6369989" y="2916338"/>
              <a:ext cx="1375766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激光功率（</a:t>
              </a:r>
              <a:r>
                <a:rPr lang="en-US" altLang="zh-CN" sz="1000" b="0" i="0" dirty="0">
                  <a:solidFill>
                    <a:srgbClr val="2B3033"/>
                  </a:solidFill>
                  <a:effectLst/>
                  <a:latin typeface="Apple System"/>
                </a:rPr>
                <a:t>W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83C5E1D5-9193-BDE8-34CA-D742D1FB6BFB}"/>
                </a:ext>
              </a:extLst>
            </p:cNvPr>
            <p:cNvSpPr>
              <a:spLocks/>
            </p:cNvSpPr>
            <p:nvPr/>
          </p:nvSpPr>
          <p:spPr>
            <a:xfrm>
              <a:off x="9277715" y="2910846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熔覆速度（</a:t>
              </a:r>
              <a:r>
                <a:rPr lang="en-US" altLang="zh-CN" sz="1000" b="0" i="0" dirty="0">
                  <a:solidFill>
                    <a:srgbClr val="2B3033"/>
                  </a:solidFill>
                  <a:effectLst/>
                  <a:latin typeface="Apple System"/>
                </a:rPr>
                <a:t>mm/s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40FB151D-F902-6646-D9E3-2F8873A28880}"/>
                </a:ext>
              </a:extLst>
            </p:cNvPr>
            <p:cNvSpPr>
              <a:spLocks/>
            </p:cNvSpPr>
            <p:nvPr/>
          </p:nvSpPr>
          <p:spPr>
            <a:xfrm>
              <a:off x="9277715" y="3221776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质量添加（</a:t>
              </a:r>
              <a:r>
                <a:rPr lang="en-US" altLang="zh-CN" sz="1000" b="0" i="0" dirty="0">
                  <a:solidFill>
                    <a:srgbClr val="2B3033"/>
                  </a:solidFill>
                  <a:effectLst/>
                  <a:latin typeface="Apple System"/>
                </a:rPr>
                <a:t>g/min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1FA9D80D-CB66-37AE-BA51-B9599A064416}"/>
                </a:ext>
              </a:extLst>
            </p:cNvPr>
            <p:cNvSpPr>
              <a:spLocks/>
            </p:cNvSpPr>
            <p:nvPr/>
          </p:nvSpPr>
          <p:spPr>
            <a:xfrm>
              <a:off x="7847350" y="2916656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: 圆角 89">
              <a:extLst>
                <a:ext uri="{FF2B5EF4-FFF2-40B4-BE49-F238E27FC236}">
                  <a16:creationId xmlns:a16="http://schemas.microsoft.com/office/drawing/2014/main" id="{6BEEFAA7-A09C-C4F8-2F8F-5198D8432D6A}"/>
                </a:ext>
              </a:extLst>
            </p:cNvPr>
            <p:cNvSpPr>
              <a:spLocks/>
            </p:cNvSpPr>
            <p:nvPr/>
          </p:nvSpPr>
          <p:spPr>
            <a:xfrm>
              <a:off x="8129957" y="4850346"/>
              <a:ext cx="574825" cy="3317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确认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9F1D7973-C1CA-DADE-5224-D5A76A984B37}"/>
                    </a:ext>
                  </a:extLst>
                </p:cNvPr>
                <p:cNvSpPr txBox="1"/>
                <p:nvPr/>
              </p:nvSpPr>
              <p:spPr>
                <a:xfrm>
                  <a:off x="11472512" y="1653371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91" name="文本框 90">
                  <a:extLst>
                    <a:ext uri="{FF2B5EF4-FFF2-40B4-BE49-F238E27FC236}">
                      <a16:creationId xmlns:a16="http://schemas.microsoft.com/office/drawing/2014/main" id="{9F1D7973-C1CA-DADE-5224-D5A76A984B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72512" y="1653371"/>
                  <a:ext cx="46664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矩形: 圆角 91">
              <a:extLst>
                <a:ext uri="{FF2B5EF4-FFF2-40B4-BE49-F238E27FC236}">
                  <a16:creationId xmlns:a16="http://schemas.microsoft.com/office/drawing/2014/main" id="{B5FC6F98-BBFF-1DB3-F476-BAA57A8EE5B3}"/>
                </a:ext>
              </a:extLst>
            </p:cNvPr>
            <p:cNvSpPr/>
            <p:nvPr/>
          </p:nvSpPr>
          <p:spPr>
            <a:xfrm>
              <a:off x="9488423" y="4844659"/>
              <a:ext cx="574825" cy="3317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取消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AFA7F7D-3FCB-B978-3751-13BD336F89C8}"/>
                </a:ext>
              </a:extLst>
            </p:cNvPr>
            <p:cNvSpPr>
              <a:spLocks/>
            </p:cNvSpPr>
            <p:nvPr/>
          </p:nvSpPr>
          <p:spPr>
            <a:xfrm>
              <a:off x="10628989" y="2909676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89F55BA6-3D23-D033-C37B-BF73D4A44852}"/>
                </a:ext>
              </a:extLst>
            </p:cNvPr>
            <p:cNvSpPr/>
            <p:nvPr/>
          </p:nvSpPr>
          <p:spPr>
            <a:xfrm>
              <a:off x="6369990" y="3533983"/>
              <a:ext cx="1375762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>
                  <a:solidFill>
                    <a:srgbClr val="2B3033"/>
                  </a:solidFill>
                  <a:effectLst/>
                  <a:latin typeface="Apple System"/>
                </a:rPr>
                <a:t>道间偏移（</a:t>
              </a:r>
              <a:r>
                <a:rPr lang="en-US" altLang="zh-CN" sz="1000" b="0" i="0">
                  <a:solidFill>
                    <a:srgbClr val="2B3033"/>
                  </a:solidFill>
                  <a:effectLst/>
                  <a:latin typeface="Apple System"/>
                </a:rPr>
                <a:t>mm</a:t>
              </a:r>
              <a:r>
                <a:rPr lang="zh-CN" altLang="en-US" sz="1000" b="0" i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FBF5804B-371E-4822-C4DF-B34BBDEB8BCD}"/>
                </a:ext>
              </a:extLst>
            </p:cNvPr>
            <p:cNvSpPr>
              <a:spLocks/>
            </p:cNvSpPr>
            <p:nvPr/>
          </p:nvSpPr>
          <p:spPr>
            <a:xfrm>
              <a:off x="9277715" y="3524379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>
                  <a:solidFill>
                    <a:srgbClr val="2B3033"/>
                  </a:solidFill>
                  <a:effectLst/>
                  <a:latin typeface="Apple System"/>
                </a:rPr>
                <a:t>层间抬升</a:t>
              </a:r>
              <a:r>
                <a:rPr lang="zh-CN" altLang="en-US" sz="1000">
                  <a:solidFill>
                    <a:srgbClr val="2B3033"/>
                  </a:solidFill>
                  <a:latin typeface="Apple System"/>
                </a:rPr>
                <a:t>（</a:t>
              </a:r>
              <a:r>
                <a:rPr lang="en-US" altLang="zh-CN" sz="1000">
                  <a:solidFill>
                    <a:srgbClr val="2B3033"/>
                  </a:solidFill>
                  <a:latin typeface="Apple System"/>
                </a:rPr>
                <a:t>mm</a:t>
              </a:r>
              <a:r>
                <a:rPr lang="zh-CN" altLang="en-US" sz="1000">
                  <a:solidFill>
                    <a:srgbClr val="2B3033"/>
                  </a:solidFill>
                  <a:latin typeface="Apple System"/>
                </a:rPr>
                <a:t>）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104539C5-D2F2-B963-C2E2-66DB4C565355}"/>
                </a:ext>
              </a:extLst>
            </p:cNvPr>
            <p:cNvSpPr>
              <a:spLocks/>
            </p:cNvSpPr>
            <p:nvPr/>
          </p:nvSpPr>
          <p:spPr>
            <a:xfrm>
              <a:off x="10628989" y="3221807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B3FD3D78-D429-2F75-4556-BE850C12502A}"/>
                </a:ext>
              </a:extLst>
            </p:cNvPr>
            <p:cNvSpPr>
              <a:spLocks/>
            </p:cNvSpPr>
            <p:nvPr/>
          </p:nvSpPr>
          <p:spPr>
            <a:xfrm>
              <a:off x="7847350" y="3534049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38EC604C-8899-B4D0-57FB-AB3EDE62C5EA}"/>
                </a:ext>
              </a:extLst>
            </p:cNvPr>
            <p:cNvSpPr>
              <a:spLocks/>
            </p:cNvSpPr>
            <p:nvPr/>
          </p:nvSpPr>
          <p:spPr>
            <a:xfrm>
              <a:off x="10628989" y="3528013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F588521-957C-73DD-FAB3-916820C73962}"/>
                </a:ext>
              </a:extLst>
            </p:cNvPr>
            <p:cNvSpPr/>
            <p:nvPr/>
          </p:nvSpPr>
          <p:spPr>
            <a:xfrm>
              <a:off x="6369990" y="3228296"/>
              <a:ext cx="1375763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送丝速度（</a:t>
              </a:r>
              <a:r>
                <a:rPr lang="en-US" altLang="zh-CN" sz="1000" dirty="0">
                  <a:solidFill>
                    <a:srgbClr val="2B3033"/>
                  </a:solidFill>
                  <a:latin typeface="Apple System"/>
                </a:rPr>
                <a:t>m</a:t>
              </a:r>
              <a:r>
                <a:rPr lang="en-US" altLang="zh-CN" sz="1000" b="0" i="0" dirty="0">
                  <a:solidFill>
                    <a:srgbClr val="2B3033"/>
                  </a:solidFill>
                  <a:effectLst/>
                  <a:latin typeface="Apple System"/>
                </a:rPr>
                <a:t>/min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BC00358F-5D12-2683-63D5-150005FC44FE}"/>
                </a:ext>
              </a:extLst>
            </p:cNvPr>
            <p:cNvSpPr>
              <a:spLocks/>
            </p:cNvSpPr>
            <p:nvPr/>
          </p:nvSpPr>
          <p:spPr>
            <a:xfrm>
              <a:off x="7847350" y="3228551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5007B0C-907C-73DC-9FA3-1A0D9DB4785C}"/>
                </a:ext>
              </a:extLst>
            </p:cNvPr>
            <p:cNvSpPr>
              <a:spLocks/>
            </p:cNvSpPr>
            <p:nvPr/>
          </p:nvSpPr>
          <p:spPr>
            <a:xfrm>
              <a:off x="6371743" y="2292422"/>
              <a:ext cx="1375766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熔覆材料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B40A3165-BDCD-EEC6-0E26-C74731D07807}"/>
                </a:ext>
              </a:extLst>
            </p:cNvPr>
            <p:cNvSpPr>
              <a:spLocks/>
            </p:cNvSpPr>
            <p:nvPr/>
          </p:nvSpPr>
          <p:spPr>
            <a:xfrm>
              <a:off x="9279469" y="2287067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基板材料</a:t>
              </a: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7FE3AFA9-0A49-C268-5080-CA436031CFD7}"/>
                </a:ext>
              </a:extLst>
            </p:cNvPr>
            <p:cNvGrpSpPr/>
            <p:nvPr/>
          </p:nvGrpSpPr>
          <p:grpSpPr>
            <a:xfrm>
              <a:off x="7849104" y="2292866"/>
              <a:ext cx="1173345" cy="180000"/>
              <a:chOff x="1853856" y="2292866"/>
              <a:chExt cx="1173345" cy="180000"/>
            </a:xfrm>
          </p:grpSpPr>
          <p:sp>
            <p:nvSpPr>
              <p:cNvPr id="104" name="矩形 103">
                <a:extLst>
                  <a:ext uri="{FF2B5EF4-FFF2-40B4-BE49-F238E27FC236}">
                    <a16:creationId xmlns:a16="http://schemas.microsoft.com/office/drawing/2014/main" id="{88FD257D-75F5-C424-2F06-D104CB1729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53856" y="2292866"/>
                <a:ext cx="1173345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5" name="等腰三角形 104">
                <a:extLst>
                  <a:ext uri="{FF2B5EF4-FFF2-40B4-BE49-F238E27FC236}">
                    <a16:creationId xmlns:a16="http://schemas.microsoft.com/office/drawing/2014/main" id="{E5DEDB99-D7CC-AD87-E3E9-61CE22CD5697}"/>
                  </a:ext>
                </a:extLst>
              </p:cNvPr>
              <p:cNvSpPr/>
              <p:nvPr/>
            </p:nvSpPr>
            <p:spPr>
              <a:xfrm flipV="1">
                <a:off x="2872094" y="2322441"/>
                <a:ext cx="108466" cy="117543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F0680556-31C6-AB78-7394-5FEA57A23D79}"/>
                </a:ext>
              </a:extLst>
            </p:cNvPr>
            <p:cNvGrpSpPr/>
            <p:nvPr/>
          </p:nvGrpSpPr>
          <p:grpSpPr>
            <a:xfrm>
              <a:off x="10630743" y="2285414"/>
              <a:ext cx="1173345" cy="180000"/>
              <a:chOff x="4635495" y="2285414"/>
              <a:chExt cx="1173345" cy="180000"/>
            </a:xfrm>
          </p:grpSpPr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2058BF82-17A8-02DB-3D81-27A95ED1F55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35495" y="2285414"/>
                <a:ext cx="1173345" cy="180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等腰三角形 107">
                <a:extLst>
                  <a:ext uri="{FF2B5EF4-FFF2-40B4-BE49-F238E27FC236}">
                    <a16:creationId xmlns:a16="http://schemas.microsoft.com/office/drawing/2014/main" id="{1C59282D-16CC-AED1-673D-92CF2CFF9D39}"/>
                  </a:ext>
                </a:extLst>
              </p:cNvPr>
              <p:cNvSpPr/>
              <p:nvPr/>
            </p:nvSpPr>
            <p:spPr>
              <a:xfrm flipV="1">
                <a:off x="5656352" y="2324970"/>
                <a:ext cx="108466" cy="117543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000CA20-94E4-81EA-2272-006E5984CD83}"/>
                </a:ext>
              </a:extLst>
            </p:cNvPr>
            <p:cNvSpPr/>
            <p:nvPr/>
          </p:nvSpPr>
          <p:spPr>
            <a:xfrm>
              <a:off x="6369990" y="3845942"/>
              <a:ext cx="1375762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rgbClr val="2B3033"/>
                  </a:solidFill>
                  <a:latin typeface="Apple System"/>
                </a:rPr>
                <a:t>保护气及流量</a:t>
              </a:r>
              <a:r>
                <a:rPr lang="zh-CN" altLang="en-US" sz="1000" b="0" i="0">
                  <a:solidFill>
                    <a:srgbClr val="2B3033"/>
                  </a:solidFill>
                  <a:effectLst/>
                  <a:latin typeface="Apple System"/>
                </a:rPr>
                <a:t>（</a:t>
              </a:r>
              <a:r>
                <a:rPr lang="en-US" altLang="zh-CN" sz="1000">
                  <a:solidFill>
                    <a:srgbClr val="2B3033"/>
                  </a:solidFill>
                  <a:latin typeface="Apple System"/>
                </a:rPr>
                <a:t>L/min</a:t>
              </a:r>
              <a:r>
                <a:rPr lang="zh-CN" altLang="en-US" sz="1000" b="0" i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50B61C4-0DA9-29A1-3FA0-368AC1D4206C}"/>
                </a:ext>
              </a:extLst>
            </p:cNvPr>
            <p:cNvSpPr>
              <a:spLocks/>
            </p:cNvSpPr>
            <p:nvPr/>
          </p:nvSpPr>
          <p:spPr>
            <a:xfrm>
              <a:off x="9277715" y="3835307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气刀流量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（</a:t>
              </a:r>
              <a:r>
                <a:rPr lang="en-US" altLang="zh-CN" sz="1000" dirty="0">
                  <a:solidFill>
                    <a:srgbClr val="2B3033"/>
                  </a:solidFill>
                  <a:latin typeface="Apple System"/>
                </a:rPr>
                <a:t>L/min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2750B18F-3E78-6C37-8BDC-16C2B8DACF50}"/>
                </a:ext>
              </a:extLst>
            </p:cNvPr>
            <p:cNvSpPr>
              <a:spLocks/>
            </p:cNvSpPr>
            <p:nvPr/>
          </p:nvSpPr>
          <p:spPr>
            <a:xfrm>
              <a:off x="7847350" y="3845942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82B7A6E9-E4D0-BC38-C8C8-81E52E157C2F}"/>
                </a:ext>
              </a:extLst>
            </p:cNvPr>
            <p:cNvSpPr>
              <a:spLocks/>
            </p:cNvSpPr>
            <p:nvPr/>
          </p:nvSpPr>
          <p:spPr>
            <a:xfrm>
              <a:off x="10628989" y="3840143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FFAAF25B-3317-8008-D0F3-D58566DF3F00}"/>
                </a:ext>
              </a:extLst>
            </p:cNvPr>
            <p:cNvSpPr/>
            <p:nvPr/>
          </p:nvSpPr>
          <p:spPr>
            <a:xfrm>
              <a:off x="6369989" y="2604380"/>
              <a:ext cx="1375766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丝材直径（</a:t>
              </a:r>
              <a:r>
                <a:rPr lang="en-US" altLang="zh-CN" sz="1000" dirty="0">
                  <a:solidFill>
                    <a:srgbClr val="2B3033"/>
                  </a:solidFill>
                  <a:latin typeface="Apple System"/>
                </a:rPr>
                <a:t>mm</a:t>
              </a:r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213989B-7B4B-2AB6-C4BB-5FF4548A5A5B}"/>
                </a:ext>
              </a:extLst>
            </p:cNvPr>
            <p:cNvSpPr>
              <a:spLocks/>
            </p:cNvSpPr>
            <p:nvPr/>
          </p:nvSpPr>
          <p:spPr>
            <a:xfrm>
              <a:off x="7847350" y="2604761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DC45FD60-A9CE-E439-DBDC-67FA27F0F76F}"/>
                </a:ext>
              </a:extLst>
            </p:cNvPr>
            <p:cNvSpPr/>
            <p:nvPr/>
          </p:nvSpPr>
          <p:spPr>
            <a:xfrm>
              <a:off x="9276659" y="2597997"/>
              <a:ext cx="1253986" cy="18191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基板尺寸（</a:t>
              </a:r>
              <a:r>
                <a:rPr lang="en-US" altLang="zh-CN" sz="1000" dirty="0">
                  <a:solidFill>
                    <a:srgbClr val="2B3033"/>
                  </a:solidFill>
                  <a:latin typeface="Apple System"/>
                </a:rPr>
                <a:t>mm</a:t>
              </a:r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BA31707D-396C-4606-3561-6E2D9BBD961A}"/>
                </a:ext>
              </a:extLst>
            </p:cNvPr>
            <p:cNvSpPr>
              <a:spLocks/>
            </p:cNvSpPr>
            <p:nvPr/>
          </p:nvSpPr>
          <p:spPr>
            <a:xfrm>
              <a:off x="10633990" y="2597545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C6417ACE-4667-CB2D-D209-301D18BCB09B}"/>
                </a:ext>
              </a:extLst>
            </p:cNvPr>
            <p:cNvSpPr/>
            <p:nvPr/>
          </p:nvSpPr>
          <p:spPr>
            <a:xfrm>
              <a:off x="6369990" y="4162891"/>
              <a:ext cx="1375762" cy="1751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加工前保护气时长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（</a:t>
              </a:r>
              <a:r>
                <a:rPr lang="en-US" altLang="zh-CN" sz="1000" dirty="0">
                  <a:solidFill>
                    <a:srgbClr val="2B3033"/>
                  </a:solidFill>
                  <a:latin typeface="Apple System"/>
                </a:rPr>
                <a:t>s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776CD0D0-E707-C714-2705-6152FD8A89BA}"/>
                </a:ext>
              </a:extLst>
            </p:cNvPr>
            <p:cNvSpPr>
              <a:spLocks/>
            </p:cNvSpPr>
            <p:nvPr/>
          </p:nvSpPr>
          <p:spPr>
            <a:xfrm>
              <a:off x="9277715" y="4152256"/>
              <a:ext cx="1253986" cy="18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rgbClr val="2B3033"/>
                  </a:solidFill>
                  <a:latin typeface="Apple System"/>
                </a:rPr>
                <a:t>保护气保持时间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（</a:t>
              </a:r>
              <a:r>
                <a:rPr lang="en-US" altLang="zh-CN" sz="1000" b="0" i="0" dirty="0">
                  <a:solidFill>
                    <a:srgbClr val="2B3033"/>
                  </a:solidFill>
                  <a:effectLst/>
                  <a:latin typeface="Apple System"/>
                </a:rPr>
                <a:t>s</a:t>
              </a:r>
              <a:r>
                <a:rPr lang="zh-CN" altLang="en-US" sz="1000" b="0" i="0" dirty="0">
                  <a:solidFill>
                    <a:srgbClr val="2B3033"/>
                  </a:solidFill>
                  <a:effectLst/>
                  <a:latin typeface="Apple System"/>
                </a:rPr>
                <a:t>）</a:t>
              </a:r>
              <a:endParaRPr lang="zh-CN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537FFD56-CE3E-3EBC-1A0D-18A6EEA35EB6}"/>
                </a:ext>
              </a:extLst>
            </p:cNvPr>
            <p:cNvSpPr>
              <a:spLocks/>
            </p:cNvSpPr>
            <p:nvPr/>
          </p:nvSpPr>
          <p:spPr>
            <a:xfrm>
              <a:off x="7847350" y="4162891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A110BA0A-8D2B-6B33-94D5-50C8236AB1E9}"/>
                </a:ext>
              </a:extLst>
            </p:cNvPr>
            <p:cNvSpPr>
              <a:spLocks/>
            </p:cNvSpPr>
            <p:nvPr/>
          </p:nvSpPr>
          <p:spPr>
            <a:xfrm>
              <a:off x="10628989" y="4157092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38816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程序库设计</a:t>
            </a:r>
            <a:endParaRPr lang="en-US" altLang="zh-CN" sz="8000"/>
          </a:p>
          <a:p>
            <a:pPr algn="ctr"/>
            <a:r>
              <a:rPr lang="zh-CN" altLang="en-US" sz="3000"/>
              <a:t>（存储常用的激光熔覆程序）</a:t>
            </a:r>
            <a:endParaRPr lang="en-US" altLang="zh-CN" sz="3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680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DC3F6E-2A33-3A6D-31E1-B191F55A3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2" y="2025241"/>
            <a:ext cx="2516155" cy="36810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27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程序库导引（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AB7125-F4ED-0460-4CD3-E781039727DF}"/>
              </a:ext>
            </a:extLst>
          </p:cNvPr>
          <p:cNvSpPr txBox="1"/>
          <p:nvPr/>
        </p:nvSpPr>
        <p:spPr>
          <a:xfrm>
            <a:off x="3561592" y="1886294"/>
            <a:ext cx="79446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1600" b="1"/>
              <a:t>一级（程序库）、二级（程序类型）、三级（程序）</a:t>
            </a:r>
            <a:r>
              <a:rPr lang="zh-CN" altLang="en-US" sz="1600"/>
              <a:t>；模型库预设为空，一个程序一个文件夹保存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/>
              <a:t>右击程序库，显示下拉菜单，包括</a:t>
            </a:r>
            <a:r>
              <a:rPr lang="zh-CN" altLang="en-US" sz="1600" b="1"/>
              <a:t>打开程序库、刷新程序库、新建程序类型、筛选程序、展开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en-US" altLang="zh-CN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1BC8C-902D-2FB8-8B96-5111B10BC225}"/>
              </a:ext>
            </a:extLst>
          </p:cNvPr>
          <p:cNvSpPr txBox="1"/>
          <p:nvPr/>
        </p:nvSpPr>
        <p:spPr>
          <a:xfrm>
            <a:off x="4216368" y="2973750"/>
            <a:ext cx="60352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打开程序库：</a:t>
            </a:r>
            <a:r>
              <a:rPr lang="zh-CN" altLang="en-US" sz="1400"/>
              <a:t>打开程序库文件夹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刷新程序库：</a:t>
            </a:r>
            <a:r>
              <a:rPr lang="zh-CN" altLang="en-US" sz="1400"/>
              <a:t>更新导引树显示，实现导引树与数据库同步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新建程序类型：</a:t>
            </a:r>
            <a:r>
              <a:rPr lang="zh-CN" altLang="en-US" sz="1400"/>
              <a:t>弹出新建程序类型对话框，填写名称，并确定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筛选程序：</a:t>
            </a:r>
            <a:r>
              <a:rPr lang="zh-CN" altLang="en-US" sz="1400"/>
              <a:t>弹出筛选程序对话框，基于关键字筛选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收起整个程序库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915A769-6F72-942B-6CCE-D543C8DDC528}"/>
              </a:ext>
            </a:extLst>
          </p:cNvPr>
          <p:cNvGrpSpPr/>
          <p:nvPr/>
        </p:nvGrpSpPr>
        <p:grpSpPr>
          <a:xfrm>
            <a:off x="7707284" y="4238689"/>
            <a:ext cx="3673942" cy="1817874"/>
            <a:chOff x="7707284" y="4238689"/>
            <a:chExt cx="3673942" cy="1817874"/>
          </a:xfrm>
        </p:grpSpPr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550BFFDD-E2D6-04E8-80D8-3CC634B3E506}"/>
                </a:ext>
              </a:extLst>
            </p:cNvPr>
            <p:cNvSpPr/>
            <p:nvPr/>
          </p:nvSpPr>
          <p:spPr>
            <a:xfrm>
              <a:off x="7707284" y="4238689"/>
              <a:ext cx="3673942" cy="332443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chemeClr val="tx1"/>
                  </a:solidFill>
                </a:rPr>
                <a:t>新建程序类型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26361AE-4D92-B63E-3A31-B94CC4EACA38}"/>
                </a:ext>
              </a:extLst>
            </p:cNvPr>
            <p:cNvSpPr/>
            <p:nvPr/>
          </p:nvSpPr>
          <p:spPr>
            <a:xfrm>
              <a:off x="7707284" y="4571132"/>
              <a:ext cx="3673942" cy="14854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811B298-6B4D-B215-38FA-4E17A2378612}"/>
                </a:ext>
              </a:extLst>
            </p:cNvPr>
            <p:cNvSpPr/>
            <p:nvPr/>
          </p:nvSpPr>
          <p:spPr>
            <a:xfrm>
              <a:off x="8305045" y="4818884"/>
              <a:ext cx="705513" cy="423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07DC60-8710-83FE-FCCC-2145AD92040B}"/>
                </a:ext>
              </a:extLst>
            </p:cNvPr>
            <p:cNvSpPr/>
            <p:nvPr/>
          </p:nvSpPr>
          <p:spPr>
            <a:xfrm>
              <a:off x="9162298" y="4811364"/>
              <a:ext cx="1612574" cy="4238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878E5D1-B698-FB37-AB07-ED052667644E}"/>
                </a:ext>
              </a:extLst>
            </p:cNvPr>
            <p:cNvSpPr/>
            <p:nvPr/>
          </p:nvSpPr>
          <p:spPr>
            <a:xfrm>
              <a:off x="8305045" y="5446018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确定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3306309-D8B8-9FE4-AC1A-6E3284F902F0}"/>
                </a:ext>
              </a:extLst>
            </p:cNvPr>
            <p:cNvSpPr/>
            <p:nvPr/>
          </p:nvSpPr>
          <p:spPr>
            <a:xfrm>
              <a:off x="9719802" y="5446017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取消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F4B0329C-CCB4-CBAE-FD83-34EDB64030C7}"/>
              </a:ext>
            </a:extLst>
          </p:cNvPr>
          <p:cNvSpPr txBox="1"/>
          <p:nvPr/>
        </p:nvSpPr>
        <p:spPr>
          <a:xfrm>
            <a:off x="4434409" y="4425870"/>
            <a:ext cx="89971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程序库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BAB7FA-95F7-67D0-CD1F-321B5B942E3A}"/>
              </a:ext>
            </a:extLst>
          </p:cNvPr>
          <p:cNvSpPr txBox="1"/>
          <p:nvPr/>
        </p:nvSpPr>
        <p:spPr>
          <a:xfrm>
            <a:off x="5230551" y="4861241"/>
            <a:ext cx="1364982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打开程序库</a:t>
            </a:r>
            <a:endParaRPr lang="en-US" altLang="zh-CN" sz="1400"/>
          </a:p>
          <a:p>
            <a:pPr algn="ctr"/>
            <a:r>
              <a:rPr lang="zh-CN" altLang="en-US" sz="1400"/>
              <a:t>刷新程序库</a:t>
            </a:r>
            <a:endParaRPr lang="en-US" altLang="zh-CN" sz="1400"/>
          </a:p>
          <a:p>
            <a:pPr algn="ctr"/>
            <a:r>
              <a:rPr lang="zh-CN" altLang="en-US" sz="1400"/>
              <a:t>新建程序类型</a:t>
            </a:r>
            <a:endParaRPr lang="en-US" altLang="zh-CN" sz="1400"/>
          </a:p>
          <a:p>
            <a:pPr algn="ctr"/>
            <a:r>
              <a:rPr lang="zh-CN" altLang="en-US" sz="1400"/>
              <a:t>筛选程序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01157B49-B989-95ED-3B18-EDA7BD3D02F9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4716613" y="4932078"/>
            <a:ext cx="681593" cy="346284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9B6FD98-C810-C7B8-5CDE-A752F391B6B4}"/>
              </a:ext>
            </a:extLst>
          </p:cNvPr>
          <p:cNvSpPr txBox="1"/>
          <p:nvPr/>
        </p:nvSpPr>
        <p:spPr>
          <a:xfrm>
            <a:off x="2635847" y="2118289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939B29-828C-E0DC-010B-FD9D9BA82D8F}"/>
              </a:ext>
            </a:extLst>
          </p:cNvPr>
          <p:cNvSpPr txBox="1"/>
          <p:nvPr/>
        </p:nvSpPr>
        <p:spPr>
          <a:xfrm>
            <a:off x="2656157" y="2593391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123FF7C-70EA-59C8-A287-6DC0C4DD09A8}"/>
              </a:ext>
            </a:extLst>
          </p:cNvPr>
          <p:cNvSpPr txBox="1"/>
          <p:nvPr/>
        </p:nvSpPr>
        <p:spPr>
          <a:xfrm>
            <a:off x="2745472" y="3171336"/>
            <a:ext cx="711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6453C8-69E1-DA8B-DFE4-864D6272BD3D}"/>
              </a:ext>
            </a:extLst>
          </p:cNvPr>
          <p:cNvSpPr/>
          <p:nvPr/>
        </p:nvSpPr>
        <p:spPr>
          <a:xfrm>
            <a:off x="1104847" y="2058145"/>
            <a:ext cx="1124646" cy="4294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9635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筛选程序对话框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28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4094D4-6AF0-F380-4FC1-6B098DB829CF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8334838"/>
              </p:ext>
            </p:extLst>
          </p:nvPr>
        </p:nvGraphicFramePr>
        <p:xfrm>
          <a:off x="783275" y="2174326"/>
          <a:ext cx="10803410" cy="155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189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241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69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道数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激光功率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(W)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熔覆速度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mm/s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L1P1-2000-5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L3P5-2200-7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8FCE1A87-8598-7408-1970-521FDE69EA64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筛选程序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247E05-71AC-9045-3786-6AB782DFD932}"/>
              </a:ext>
            </a:extLst>
          </p:cNvPr>
          <p:cNvSpPr/>
          <p:nvPr/>
        </p:nvSpPr>
        <p:spPr>
          <a:xfrm>
            <a:off x="551730" y="1404712"/>
            <a:ext cx="11151024" cy="3496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FAEBE38-DA05-6C29-A59D-8EF53B843D63}"/>
              </a:ext>
            </a:extLst>
          </p:cNvPr>
          <p:cNvSpPr/>
          <p:nvPr/>
        </p:nvSpPr>
        <p:spPr>
          <a:xfrm>
            <a:off x="4597319" y="4134964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打开程序文件夹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7DF3E4B-0ABE-209F-8EDC-F803DE1ACDED}"/>
              </a:ext>
            </a:extLst>
          </p:cNvPr>
          <p:cNvSpPr/>
          <p:nvPr/>
        </p:nvSpPr>
        <p:spPr>
          <a:xfrm>
            <a:off x="664473" y="1580264"/>
            <a:ext cx="551724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9FFFB45-4428-2ADD-7319-73C8D5C19252}"/>
              </a:ext>
            </a:extLst>
          </p:cNvPr>
          <p:cNvSpPr/>
          <p:nvPr/>
        </p:nvSpPr>
        <p:spPr>
          <a:xfrm>
            <a:off x="1225398" y="1580264"/>
            <a:ext cx="585158" cy="2475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9CD8FF9E-5CE2-E442-15BD-4F2862BE2E0B}"/>
              </a:ext>
            </a:extLst>
          </p:cNvPr>
          <p:cNvSpPr/>
          <p:nvPr/>
        </p:nvSpPr>
        <p:spPr>
          <a:xfrm rot="10800000">
            <a:off x="1657550" y="1659483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FA7EBBF-E229-B31E-C450-9ECD4A3AE3BF}"/>
              </a:ext>
            </a:extLst>
          </p:cNvPr>
          <p:cNvGrpSpPr/>
          <p:nvPr/>
        </p:nvGrpSpPr>
        <p:grpSpPr>
          <a:xfrm>
            <a:off x="6081883" y="1592951"/>
            <a:ext cx="2289863" cy="247568"/>
            <a:chOff x="1117601" y="1959355"/>
            <a:chExt cx="2289863" cy="24756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FAAC959-A5CF-ED45-1903-B71DD2E4C51E}"/>
                </a:ext>
              </a:extLst>
            </p:cNvPr>
            <p:cNvSpPr/>
            <p:nvPr/>
          </p:nvSpPr>
          <p:spPr>
            <a:xfrm>
              <a:off x="1117601" y="1959419"/>
              <a:ext cx="948970" cy="247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AD78BB8-A255-06A7-CCE1-06D02BFF7FB5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AEE6F52-EC06-AC85-478A-42CBEA089AC8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73F5B88-7EBE-7837-4031-8EFA4C4B8A9C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0950438-3E0A-6D60-B446-7969FED683F3}"/>
              </a:ext>
            </a:extLst>
          </p:cNvPr>
          <p:cNvGrpSpPr/>
          <p:nvPr/>
        </p:nvGrpSpPr>
        <p:grpSpPr>
          <a:xfrm>
            <a:off x="3947014" y="1587949"/>
            <a:ext cx="2070241" cy="251918"/>
            <a:chOff x="6317572" y="1577265"/>
            <a:chExt cx="2070241" cy="25191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DBE5876-86D0-CEE8-8CED-AB83911E8AE3}"/>
                </a:ext>
              </a:extLst>
            </p:cNvPr>
            <p:cNvSpPr/>
            <p:nvPr/>
          </p:nvSpPr>
          <p:spPr>
            <a:xfrm>
              <a:off x="6317572" y="1577265"/>
              <a:ext cx="732623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道数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009B92B-0C4B-AE30-924A-DA04A341EE77}"/>
                </a:ext>
              </a:extLst>
            </p:cNvPr>
            <p:cNvSpPr/>
            <p:nvPr/>
          </p:nvSpPr>
          <p:spPr>
            <a:xfrm>
              <a:off x="6965671" y="158161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3CE2846-A1B2-1A9C-4C14-00AD9A9620FB}"/>
                </a:ext>
              </a:extLst>
            </p:cNvPr>
            <p:cNvSpPr/>
            <p:nvPr/>
          </p:nvSpPr>
          <p:spPr>
            <a:xfrm>
              <a:off x="7802655" y="158161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EF1DBD3-C040-DE78-D412-8FBD8D3EBEA9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7550829" y="170539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82D8064-A459-3790-6C03-A57117EF521E}"/>
              </a:ext>
            </a:extLst>
          </p:cNvPr>
          <p:cNvGrpSpPr/>
          <p:nvPr/>
        </p:nvGrpSpPr>
        <p:grpSpPr>
          <a:xfrm>
            <a:off x="1864296" y="1580139"/>
            <a:ext cx="2073517" cy="247630"/>
            <a:chOff x="3752027" y="1581615"/>
            <a:chExt cx="2073517" cy="24763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8A71E21-BDBA-1F17-399F-0766F9D22324}"/>
                </a:ext>
              </a:extLst>
            </p:cNvPr>
            <p:cNvSpPr/>
            <p:nvPr/>
          </p:nvSpPr>
          <p:spPr>
            <a:xfrm>
              <a:off x="3752027" y="1581678"/>
              <a:ext cx="732623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层数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60BFD61-07ED-7A8F-7625-8082DAB7D020}"/>
                </a:ext>
              </a:extLst>
            </p:cNvPr>
            <p:cNvSpPr/>
            <p:nvPr/>
          </p:nvSpPr>
          <p:spPr>
            <a:xfrm>
              <a:off x="4403402" y="158161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最小值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896157B-19E2-0A2F-BDAC-A7BEB921464B}"/>
                </a:ext>
              </a:extLst>
            </p:cNvPr>
            <p:cNvSpPr/>
            <p:nvPr/>
          </p:nvSpPr>
          <p:spPr>
            <a:xfrm>
              <a:off x="5240386" y="158161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最大值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6721AB7-DACA-BBE8-8F52-126DF58DBFF4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4988560" y="170539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B59DFEC-79F0-2A6D-38C7-78CE736C8543}"/>
              </a:ext>
            </a:extLst>
          </p:cNvPr>
          <p:cNvGrpSpPr/>
          <p:nvPr/>
        </p:nvGrpSpPr>
        <p:grpSpPr>
          <a:xfrm>
            <a:off x="8473786" y="1581742"/>
            <a:ext cx="2289863" cy="247568"/>
            <a:chOff x="1117601" y="1959355"/>
            <a:chExt cx="2289863" cy="24756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FB10650-12DB-B41C-AB36-29ACF92A292F}"/>
                </a:ext>
              </a:extLst>
            </p:cNvPr>
            <p:cNvSpPr/>
            <p:nvPr/>
          </p:nvSpPr>
          <p:spPr>
            <a:xfrm>
              <a:off x="1117601" y="1959419"/>
              <a:ext cx="948970" cy="247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BF5AA9C-2A6B-DB5B-A1D0-766D39B4EA33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05EF4C35-D3EC-65EE-98A9-B3A600A44F3F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9A19FCC-DC32-F509-0E80-ACB0FA81BCF6}"/>
                </a:ext>
              </a:extLst>
            </p:cNvPr>
            <p:cNvCxnSpPr>
              <a:stCxn id="33" idx="3"/>
              <a:endCxn id="34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F2AA405-47E8-DBF1-2DBD-AB392C0BA18B}"/>
              </a:ext>
            </a:extLst>
          </p:cNvPr>
          <p:cNvSpPr/>
          <p:nvPr/>
        </p:nvSpPr>
        <p:spPr>
          <a:xfrm>
            <a:off x="10934900" y="1509713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1554C5-6375-D3A2-ECE3-9FCFCB4742E6}"/>
              </a:ext>
            </a:extLst>
          </p:cNvPr>
          <p:cNvSpPr txBox="1"/>
          <p:nvPr/>
        </p:nvSpPr>
        <p:spPr>
          <a:xfrm>
            <a:off x="843887" y="5833411"/>
            <a:ext cx="568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文件夹命名：道数</a:t>
            </a:r>
            <a:r>
              <a:rPr lang="en-US" altLang="zh-CN" sz="1600"/>
              <a:t>-</a:t>
            </a:r>
            <a:r>
              <a:rPr lang="zh-CN" altLang="en-US" sz="1600"/>
              <a:t>层数</a:t>
            </a:r>
            <a:r>
              <a:rPr lang="en-US" altLang="zh-CN" sz="1600"/>
              <a:t>-</a:t>
            </a:r>
            <a:r>
              <a:rPr lang="zh-CN" altLang="en-US" sz="1600"/>
              <a:t>激光功率</a:t>
            </a:r>
            <a:r>
              <a:rPr lang="en-US" altLang="zh-CN" sz="1600"/>
              <a:t>-</a:t>
            </a:r>
            <a:r>
              <a:rPr lang="zh-CN" altLang="en-US" sz="1600"/>
              <a:t>熔覆速度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可单或多选程序，直接打开一个或多个程序所在文件夹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2A68EC9-B94C-BF66-C5BD-7F124F5B118D}"/>
                  </a:ext>
                </a:extLst>
              </p:cNvPr>
              <p:cNvSpPr txBox="1"/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2A68EC9-B94C-BF66-C5BD-7F124F5B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75E1DBB1-3CA8-C383-1A2B-52510D2A8582}"/>
              </a:ext>
            </a:extLst>
          </p:cNvPr>
          <p:cNvSpPr/>
          <p:nvPr/>
        </p:nvSpPr>
        <p:spPr>
          <a:xfrm>
            <a:off x="6580721" y="4134963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导入项目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7501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742BC8-26E3-360A-6AED-6CA61C15E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2" y="2025241"/>
            <a:ext cx="2516155" cy="36810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29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程序库导引（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3FE88C-761B-33FA-2D89-42FFEECD9746}"/>
              </a:ext>
            </a:extLst>
          </p:cNvPr>
          <p:cNvSpPr/>
          <p:nvPr/>
        </p:nvSpPr>
        <p:spPr>
          <a:xfrm>
            <a:off x="1140381" y="2595326"/>
            <a:ext cx="800179" cy="366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17BD7E-3406-C54F-E510-876C20E824BF}"/>
              </a:ext>
            </a:extLst>
          </p:cNvPr>
          <p:cNvSpPr/>
          <p:nvPr/>
        </p:nvSpPr>
        <p:spPr>
          <a:xfrm>
            <a:off x="1124367" y="4143209"/>
            <a:ext cx="800179" cy="366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29D53A4-E831-4974-D48F-E2AC53E44385}"/>
              </a:ext>
            </a:extLst>
          </p:cNvPr>
          <p:cNvSpPr txBox="1"/>
          <p:nvPr/>
        </p:nvSpPr>
        <p:spPr>
          <a:xfrm>
            <a:off x="3767011" y="2050794"/>
            <a:ext cx="78732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3.</a:t>
            </a:r>
            <a:r>
              <a:rPr lang="zh-CN" altLang="en-US" sz="1600"/>
              <a:t>右击程序类型，显示下拉菜单，包括</a:t>
            </a:r>
            <a:r>
              <a:rPr lang="zh-CN" altLang="en-US" sz="1600" b="1"/>
              <a:t>打开、重命名、新建程序，展开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0B5518E-CBED-AEE2-4275-85797C778BD2}"/>
              </a:ext>
            </a:extLst>
          </p:cNvPr>
          <p:cNvSpPr txBox="1"/>
          <p:nvPr/>
        </p:nvSpPr>
        <p:spPr>
          <a:xfrm>
            <a:off x="4192592" y="2423028"/>
            <a:ext cx="5726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打开：</a:t>
            </a:r>
            <a:r>
              <a:rPr lang="zh-CN" altLang="en-US" sz="1600"/>
              <a:t>打开该程序类型文件夹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重命名：</a:t>
            </a:r>
            <a:r>
              <a:rPr lang="zh-CN" altLang="en-US" sz="1600"/>
              <a:t>重命名程序类型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新建程序：</a:t>
            </a:r>
            <a:r>
              <a:rPr lang="zh-CN" altLang="en-US" sz="1600"/>
              <a:t>弹出新建程序对话框，并调用软件</a:t>
            </a:r>
            <a:r>
              <a:rPr lang="en-US" altLang="zh-CN" sz="1600"/>
              <a:t>OrangeEdit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展开</a:t>
            </a:r>
            <a:r>
              <a:rPr lang="en-US" altLang="zh-CN" sz="1600" b="1"/>
              <a:t>/</a:t>
            </a:r>
            <a:r>
              <a:rPr lang="zh-CN" altLang="en-US" sz="1600" b="1"/>
              <a:t>收起：</a:t>
            </a:r>
            <a:r>
              <a:rPr lang="zh-CN" altLang="en-US" sz="1600"/>
              <a:t>展开</a:t>
            </a:r>
            <a:r>
              <a:rPr lang="en-US" altLang="zh-CN" sz="1600"/>
              <a:t>/</a:t>
            </a:r>
            <a:r>
              <a:rPr lang="zh-CN" altLang="en-US" sz="1600"/>
              <a:t>收起整个程序类型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72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438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912BFBE0-C69C-DE5A-4043-88B3F98C8DFD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460D2A-A227-ADD7-F8F7-08D25FC0244F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66ECB18-A904-9279-DB57-3585A7C514F3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47EC1F5-5CA8-12D1-3915-F641CCFD095B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7C16EA-99EE-2852-AC75-F1FB7AB4CAF7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136365A9-DA8C-2608-9D07-1FD4B0CA49FD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BB552B0-EDF6-8390-3EF8-51DCA3A058BE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C159CDE9-E78B-9D29-F2A0-E85800F24AAF}"/>
              </a:ext>
            </a:extLst>
          </p:cNvPr>
          <p:cNvSpPr txBox="1"/>
          <p:nvPr/>
        </p:nvSpPr>
        <p:spPr>
          <a:xfrm>
            <a:off x="800759" y="3332457"/>
            <a:ext cx="17716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导引树</a:t>
            </a:r>
            <a:endParaRPr lang="en-US" altLang="zh-CN"/>
          </a:p>
          <a:p>
            <a:pPr algn="ctr"/>
            <a:r>
              <a:rPr lang="zh-CN" altLang="en-US" sz="1200"/>
              <a:t>（大小可调节）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7786CC6-2AEC-707C-549C-55623CB8E9BF}"/>
              </a:ext>
            </a:extLst>
          </p:cNvPr>
          <p:cNvSpPr/>
          <p:nvPr/>
        </p:nvSpPr>
        <p:spPr>
          <a:xfrm>
            <a:off x="9619559" y="1816628"/>
            <a:ext cx="2083176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BD070DE-1367-31AE-44EC-7D4384DEAC3E}"/>
              </a:ext>
            </a:extLst>
          </p:cNvPr>
          <p:cNvSpPr/>
          <p:nvPr/>
        </p:nvSpPr>
        <p:spPr>
          <a:xfrm>
            <a:off x="3532677" y="1816628"/>
            <a:ext cx="6086881" cy="3653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F652D28-B2D6-C928-65FD-8663241A3CFE}"/>
              </a:ext>
            </a:extLst>
          </p:cNvPr>
          <p:cNvSpPr txBox="1"/>
          <p:nvPr/>
        </p:nvSpPr>
        <p:spPr>
          <a:xfrm>
            <a:off x="5771009" y="3147791"/>
            <a:ext cx="161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主体显示区域</a:t>
            </a:r>
            <a:endParaRPr lang="en-US" altLang="zh-CN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1D33F7B-015D-CF80-5F42-90F5F53D0C9A}"/>
              </a:ext>
            </a:extLst>
          </p:cNvPr>
          <p:cNvSpPr txBox="1"/>
          <p:nvPr/>
        </p:nvSpPr>
        <p:spPr>
          <a:xfrm>
            <a:off x="4814578" y="5617492"/>
            <a:ext cx="422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运行状态区</a:t>
            </a:r>
            <a:r>
              <a:rPr lang="zh-CN" altLang="en-US" sz="1200"/>
              <a:t>（可忽略，可向下收起，大小可调节）</a:t>
            </a:r>
            <a:endParaRPr lang="en-US" altLang="zh-CN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64E2FD0-7076-EF64-3841-D971EE9EFBA3}"/>
              </a:ext>
            </a:extLst>
          </p:cNvPr>
          <p:cNvCxnSpPr>
            <a:cxnSpLocks/>
            <a:stCxn id="36" idx="0"/>
            <a:endCxn id="36" idx="2"/>
          </p:cNvCxnSpPr>
          <p:nvPr/>
        </p:nvCxnSpPr>
        <p:spPr>
          <a:xfrm>
            <a:off x="6576118" y="1816628"/>
            <a:ext cx="0" cy="36535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18A88941-14BC-DE88-B97E-3BC681C50FA8}"/>
              </a:ext>
            </a:extLst>
          </p:cNvPr>
          <p:cNvSpPr txBox="1"/>
          <p:nvPr/>
        </p:nvSpPr>
        <p:spPr>
          <a:xfrm>
            <a:off x="9982905" y="2512685"/>
            <a:ext cx="1424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/>
              <a:t>端口</a:t>
            </a:r>
            <a:r>
              <a:rPr lang="en-US" altLang="zh-CN"/>
              <a:t>/</a:t>
            </a:r>
            <a:r>
              <a:rPr lang="zh-CN" altLang="en-US"/>
              <a:t>相机等所有参数设置区域</a:t>
            </a:r>
            <a:endParaRPr lang="en-US" altLang="zh-CN"/>
          </a:p>
          <a:p>
            <a:pPr algn="ctr"/>
            <a:r>
              <a:rPr lang="zh-CN" altLang="en-US" sz="1400"/>
              <a:t>（没有时可忽略，可收起隐藏）</a:t>
            </a:r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D26C86-0D6F-4DF8-0805-A70A9C98CEB5}"/>
              </a:ext>
            </a:extLst>
          </p:cNvPr>
          <p:cNvSpPr/>
          <p:nvPr/>
        </p:nvSpPr>
        <p:spPr>
          <a:xfrm>
            <a:off x="3386205" y="1816629"/>
            <a:ext cx="146472" cy="431747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B6C8174D-5615-7DE4-CF36-92750DF905CD}"/>
              </a:ext>
            </a:extLst>
          </p:cNvPr>
          <p:cNvSpPr/>
          <p:nvPr/>
        </p:nvSpPr>
        <p:spPr>
          <a:xfrm>
            <a:off x="3412782" y="1894313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B58C1316-2F2E-303F-8A4A-C5255FF94CFD}"/>
              </a:ext>
            </a:extLst>
          </p:cNvPr>
          <p:cNvSpPr/>
          <p:nvPr/>
        </p:nvSpPr>
        <p:spPr>
          <a:xfrm rot="10800000">
            <a:off x="3412782" y="5986824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30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6120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程序库导引（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新建程序对话框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顶角 15">
            <a:extLst>
              <a:ext uri="{FF2B5EF4-FFF2-40B4-BE49-F238E27FC236}">
                <a16:creationId xmlns:a16="http://schemas.microsoft.com/office/drawing/2014/main" id="{CF079D7E-0EAF-753C-A232-F0C5C7929EA2}"/>
              </a:ext>
            </a:extLst>
          </p:cNvPr>
          <p:cNvSpPr/>
          <p:nvPr/>
        </p:nvSpPr>
        <p:spPr>
          <a:xfrm>
            <a:off x="330200" y="1023037"/>
            <a:ext cx="6234532" cy="309836"/>
          </a:xfrm>
          <a:prstGeom prst="round2SameRect">
            <a:avLst>
              <a:gd name="adj1" fmla="val 4160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编辑程序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459C094-3370-845E-AFCF-3DBF52D508D0}"/>
              </a:ext>
            </a:extLst>
          </p:cNvPr>
          <p:cNvSpPr/>
          <p:nvPr/>
        </p:nvSpPr>
        <p:spPr>
          <a:xfrm>
            <a:off x="330200" y="1332873"/>
            <a:ext cx="6234532" cy="4280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C7360AF-B3FA-44F6-FF8E-6C4D8F017BCD}"/>
              </a:ext>
            </a:extLst>
          </p:cNvPr>
          <p:cNvSpPr/>
          <p:nvPr/>
        </p:nvSpPr>
        <p:spPr>
          <a:xfrm>
            <a:off x="1828795" y="4793354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05E9949-C6CF-9E75-2D98-860D1DAF0C91}"/>
              </a:ext>
            </a:extLst>
          </p:cNvPr>
          <p:cNvSpPr/>
          <p:nvPr/>
        </p:nvSpPr>
        <p:spPr>
          <a:xfrm>
            <a:off x="3796466" y="4793353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5016704-3DAF-78BB-EBD8-8F1ABB2B9F98}"/>
                  </a:ext>
                </a:extLst>
              </p:cNvPr>
              <p:cNvSpPr txBox="1"/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75016704-3DAF-78BB-EBD8-8F1ABB2B9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>
            <a:extLst>
              <a:ext uri="{FF2B5EF4-FFF2-40B4-BE49-F238E27FC236}">
                <a16:creationId xmlns:a16="http://schemas.microsoft.com/office/drawing/2014/main" id="{4797B42E-C85A-1E6E-7F8A-B31BB33849EA}"/>
              </a:ext>
            </a:extLst>
          </p:cNvPr>
          <p:cNvSpPr txBox="1"/>
          <p:nvPr/>
        </p:nvSpPr>
        <p:spPr>
          <a:xfrm>
            <a:off x="1555599" y="3613344"/>
            <a:ext cx="10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Model1.src</a:t>
            </a:r>
          </a:p>
          <a:p>
            <a:r>
              <a:rPr lang="en-US" altLang="zh-CN" sz="1200"/>
              <a:t>Model1.dat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D254F18-EABB-BBB1-1352-829A8999C950}"/>
              </a:ext>
            </a:extLst>
          </p:cNvPr>
          <p:cNvSpPr/>
          <p:nvPr/>
        </p:nvSpPr>
        <p:spPr>
          <a:xfrm>
            <a:off x="1429173" y="3489277"/>
            <a:ext cx="3852401" cy="974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4AD816A5-1E68-EAB0-0802-3FD4D4AB8792}"/>
              </a:ext>
            </a:extLst>
          </p:cNvPr>
          <p:cNvSpPr/>
          <p:nvPr/>
        </p:nvSpPr>
        <p:spPr>
          <a:xfrm>
            <a:off x="5460412" y="3560982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CE7D6728-87B4-3E00-6AD0-9BFE8CA2BE50}"/>
              </a:ext>
            </a:extLst>
          </p:cNvPr>
          <p:cNvSpPr/>
          <p:nvPr/>
        </p:nvSpPr>
        <p:spPr>
          <a:xfrm>
            <a:off x="5460412" y="4037584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删除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95F8ABE-8E06-B078-DC1C-247D7B021F4D}"/>
              </a:ext>
            </a:extLst>
          </p:cNvPr>
          <p:cNvGrpSpPr/>
          <p:nvPr/>
        </p:nvGrpSpPr>
        <p:grpSpPr>
          <a:xfrm>
            <a:off x="5038160" y="3489277"/>
            <a:ext cx="243414" cy="974034"/>
            <a:chOff x="6191251" y="2138267"/>
            <a:chExt cx="243414" cy="974034"/>
          </a:xfrm>
        </p:grpSpPr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7BBB3814-E735-EFD6-8744-2B646BE3B0A6}"/>
                </a:ext>
              </a:extLst>
            </p:cNvPr>
            <p:cNvSpPr/>
            <p:nvPr/>
          </p:nvSpPr>
          <p:spPr>
            <a:xfrm>
              <a:off x="6191251" y="2138267"/>
              <a:ext cx="243414" cy="9740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C64F4312-A2F0-8928-26D4-4A549583A77B}"/>
                </a:ext>
              </a:extLst>
            </p:cNvPr>
            <p:cNvSpPr/>
            <p:nvPr/>
          </p:nvSpPr>
          <p:spPr>
            <a:xfrm>
              <a:off x="6267620" y="2261508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等腰三角形 30">
              <a:extLst>
                <a:ext uri="{FF2B5EF4-FFF2-40B4-BE49-F238E27FC236}">
                  <a16:creationId xmlns:a16="http://schemas.microsoft.com/office/drawing/2014/main" id="{DED6FD2F-EE5E-EA4A-F1AB-FFF715578E65}"/>
                </a:ext>
              </a:extLst>
            </p:cNvPr>
            <p:cNvSpPr/>
            <p:nvPr/>
          </p:nvSpPr>
          <p:spPr>
            <a:xfrm flipV="1">
              <a:off x="6267620" y="29253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D05C89D1-FEF9-F3E1-09B3-82468120B2A6}"/>
              </a:ext>
            </a:extLst>
          </p:cNvPr>
          <p:cNvSpPr/>
          <p:nvPr/>
        </p:nvSpPr>
        <p:spPr>
          <a:xfrm>
            <a:off x="522966" y="3761680"/>
            <a:ext cx="623131" cy="436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程序文件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A4B344B-DF5E-78C0-2560-1C3C7072E2E8}"/>
              </a:ext>
            </a:extLst>
          </p:cNvPr>
          <p:cNvSpPr/>
          <p:nvPr/>
        </p:nvSpPr>
        <p:spPr>
          <a:xfrm>
            <a:off x="3380221" y="1497106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5035087-5F40-AFA4-2109-5968353B8215}"/>
              </a:ext>
            </a:extLst>
          </p:cNvPr>
          <p:cNvSpPr/>
          <p:nvPr/>
        </p:nvSpPr>
        <p:spPr>
          <a:xfrm>
            <a:off x="375297" y="2101288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层数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BBA7EA6-4DB4-3DE0-0241-BDEB09094431}"/>
              </a:ext>
            </a:extLst>
          </p:cNvPr>
          <p:cNvSpPr/>
          <p:nvPr/>
        </p:nvSpPr>
        <p:spPr>
          <a:xfrm>
            <a:off x="375297" y="2570568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道数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A0147E3-4621-09E5-7CC7-D7FD3122D629}"/>
              </a:ext>
            </a:extLst>
          </p:cNvPr>
          <p:cNvSpPr/>
          <p:nvPr/>
        </p:nvSpPr>
        <p:spPr>
          <a:xfrm>
            <a:off x="4456467" y="1497106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C4086D0E-B424-BD71-8F03-5FA82560D171}"/>
              </a:ext>
            </a:extLst>
          </p:cNvPr>
          <p:cNvSpPr/>
          <p:nvPr/>
        </p:nvSpPr>
        <p:spPr>
          <a:xfrm>
            <a:off x="3330996" y="2622114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熔覆速度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D4C1F15F-AD10-CCDC-9C4D-A4A28F1A2846}"/>
              </a:ext>
            </a:extLst>
          </p:cNvPr>
          <p:cNvSpPr/>
          <p:nvPr/>
        </p:nvSpPr>
        <p:spPr>
          <a:xfrm>
            <a:off x="4445787" y="2622114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975B6708-D006-6CFA-2A2E-07DE33105097}"/>
              </a:ext>
            </a:extLst>
          </p:cNvPr>
          <p:cNvSpPr/>
          <p:nvPr/>
        </p:nvSpPr>
        <p:spPr>
          <a:xfrm>
            <a:off x="1451543" y="2101289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3A3D4C1-66AD-7ACC-688E-32510FFD889D}"/>
              </a:ext>
            </a:extLst>
          </p:cNvPr>
          <p:cNvSpPr/>
          <p:nvPr/>
        </p:nvSpPr>
        <p:spPr>
          <a:xfrm>
            <a:off x="1451543" y="2570569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A58D65F-DFEA-2B20-0B60-7D7C2F939B0D}"/>
              </a:ext>
            </a:extLst>
          </p:cNvPr>
          <p:cNvSpPr/>
          <p:nvPr/>
        </p:nvSpPr>
        <p:spPr>
          <a:xfrm>
            <a:off x="3319990" y="2104970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511DAC4-4F65-48BF-A7B0-2F75AEE07EFB}"/>
              </a:ext>
            </a:extLst>
          </p:cNvPr>
          <p:cNvGrpSpPr/>
          <p:nvPr/>
        </p:nvGrpSpPr>
        <p:grpSpPr>
          <a:xfrm>
            <a:off x="5796785" y="1497106"/>
            <a:ext cx="309895" cy="369241"/>
            <a:chOff x="5969000" y="1574679"/>
            <a:chExt cx="309895" cy="369241"/>
          </a:xfrm>
        </p:grpSpPr>
        <p:sp>
          <p:nvSpPr>
            <p:cNvPr id="61" name="矩形: 圆角 60">
              <a:extLst>
                <a:ext uri="{FF2B5EF4-FFF2-40B4-BE49-F238E27FC236}">
                  <a16:creationId xmlns:a16="http://schemas.microsoft.com/office/drawing/2014/main" id="{63C593A9-5EE0-92BC-CDE7-AC45F0431674}"/>
                </a:ext>
              </a:extLst>
            </p:cNvPr>
            <p:cNvSpPr/>
            <p:nvPr/>
          </p:nvSpPr>
          <p:spPr>
            <a:xfrm>
              <a:off x="5969000" y="1574679"/>
              <a:ext cx="309895" cy="3692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9ACD65E2-FB62-B826-8E23-13433720473C}"/>
                </a:ext>
              </a:extLst>
            </p:cNvPr>
            <p:cNvSpPr/>
            <p:nvPr/>
          </p:nvSpPr>
          <p:spPr>
            <a:xfrm flipV="1">
              <a:off x="6047326" y="1711110"/>
              <a:ext cx="141061" cy="12944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A68D52A7-2072-9075-5D8F-77FAB83FBA6D}"/>
              </a:ext>
            </a:extLst>
          </p:cNvPr>
          <p:cNvSpPr txBox="1"/>
          <p:nvPr/>
        </p:nvSpPr>
        <p:spPr>
          <a:xfrm>
            <a:off x="6790340" y="1371498"/>
            <a:ext cx="49124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一个程序一个文件夹保存，文件夹命名“</a:t>
            </a:r>
            <a:r>
              <a:rPr lang="en-US" altLang="zh-CN"/>
              <a:t>L1P2-2000-5</a:t>
            </a:r>
            <a:r>
              <a:rPr lang="zh-CN" altLang="en-US"/>
              <a:t>”表示一层两道，功率</a:t>
            </a:r>
            <a:r>
              <a:rPr lang="en-US" altLang="zh-CN"/>
              <a:t>2000W</a:t>
            </a:r>
            <a:r>
              <a:rPr lang="zh-CN" altLang="en-US"/>
              <a:t>，熔覆速度</a:t>
            </a:r>
            <a:r>
              <a:rPr lang="en-US" altLang="zh-CN"/>
              <a:t>5mm/s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类型：送粉或者送丝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程序文件夹包括关键字形成的</a:t>
            </a:r>
            <a:r>
              <a:rPr lang="en-US" altLang="zh-CN"/>
              <a:t>text</a:t>
            </a:r>
            <a:r>
              <a:rPr lang="zh-CN" altLang="en-US"/>
              <a:t>文件，程序文件（</a:t>
            </a:r>
            <a:r>
              <a:rPr lang="en-US" altLang="zh-CN"/>
              <a:t>.src/.dat</a:t>
            </a:r>
            <a:r>
              <a:rPr lang="zh-CN" altLang="en-US"/>
              <a:t>）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添加已编辑完成的程序文件，并显示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确定后，保存到对应的程序类型文件夹下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双击</a:t>
            </a:r>
            <a:r>
              <a:rPr lang="en-US" altLang="zh-CN"/>
              <a:t>.src</a:t>
            </a:r>
            <a:r>
              <a:rPr lang="zh-CN" altLang="en-US"/>
              <a:t>文件，直接用</a:t>
            </a:r>
            <a:r>
              <a:rPr lang="en-US" altLang="zh-CN"/>
              <a:t>OrangeEdit</a:t>
            </a:r>
            <a:r>
              <a:rPr lang="zh-CN" altLang="en-US"/>
              <a:t>软件打开文件进行编辑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1B5E5E6-BE86-D091-4FCF-287197F983D9}"/>
              </a:ext>
            </a:extLst>
          </p:cNvPr>
          <p:cNvSpPr/>
          <p:nvPr/>
        </p:nvSpPr>
        <p:spPr>
          <a:xfrm>
            <a:off x="3365087" y="2053794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激光功率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33AC36-344B-8EE6-71CC-F28838BAA63A}"/>
              </a:ext>
            </a:extLst>
          </p:cNvPr>
          <p:cNvSpPr/>
          <p:nvPr/>
        </p:nvSpPr>
        <p:spPr>
          <a:xfrm>
            <a:off x="4441333" y="2053795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080C103-1B38-3B82-75D6-EC2EEA5D1601}"/>
              </a:ext>
            </a:extLst>
          </p:cNvPr>
          <p:cNvSpPr/>
          <p:nvPr/>
        </p:nvSpPr>
        <p:spPr>
          <a:xfrm>
            <a:off x="7818632" y="5690753"/>
            <a:ext cx="2479659" cy="625409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OrangeEdit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457F30-96FD-939E-2663-3068175593D4}"/>
              </a:ext>
            </a:extLst>
          </p:cNvPr>
          <p:cNvSpPr/>
          <p:nvPr/>
        </p:nvSpPr>
        <p:spPr>
          <a:xfrm>
            <a:off x="375297" y="1517419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33F4F7-E678-DD38-37C9-C6480CAEDF0C}"/>
              </a:ext>
            </a:extLst>
          </p:cNvPr>
          <p:cNvSpPr/>
          <p:nvPr/>
        </p:nvSpPr>
        <p:spPr>
          <a:xfrm>
            <a:off x="1451543" y="1517420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1383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A4448F-4B23-04E5-BE7E-94945B7E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2" y="2025241"/>
            <a:ext cx="2516155" cy="368104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31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程序库导引（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4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3E3FE88C-761B-33FA-2D89-42FFEECD9746}"/>
              </a:ext>
            </a:extLst>
          </p:cNvPr>
          <p:cNvSpPr/>
          <p:nvPr/>
        </p:nvSpPr>
        <p:spPr>
          <a:xfrm>
            <a:off x="1410526" y="3001968"/>
            <a:ext cx="1566971" cy="366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117BD7E-3406-C54F-E510-876C20E824BF}"/>
              </a:ext>
            </a:extLst>
          </p:cNvPr>
          <p:cNvSpPr/>
          <p:nvPr/>
        </p:nvSpPr>
        <p:spPr>
          <a:xfrm>
            <a:off x="1410525" y="4589147"/>
            <a:ext cx="1566971" cy="3663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10E4C28-00C4-74AB-1F26-D59749AC1D5D}"/>
              </a:ext>
            </a:extLst>
          </p:cNvPr>
          <p:cNvSpPr txBox="1"/>
          <p:nvPr/>
        </p:nvSpPr>
        <p:spPr>
          <a:xfrm>
            <a:off x="3651780" y="2122340"/>
            <a:ext cx="79318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4. </a:t>
            </a:r>
            <a:r>
              <a:rPr lang="zh-CN" altLang="en-US" sz="1600"/>
              <a:t>双击程序，打开程序对话框，进行编辑；右击显示下拉对话框，包括</a:t>
            </a:r>
            <a:r>
              <a:rPr lang="zh-CN" altLang="en-US" sz="1600" b="1"/>
              <a:t>编辑、复制、重命名、删除；</a:t>
            </a:r>
            <a:r>
              <a:rPr lang="zh-CN" altLang="en-US" sz="1600"/>
              <a:t>数据库中进行同步操作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861D26-B71C-3F98-0E62-AFA3C8464C7D}"/>
              </a:ext>
            </a:extLst>
          </p:cNvPr>
          <p:cNvSpPr txBox="1"/>
          <p:nvPr/>
        </p:nvSpPr>
        <p:spPr>
          <a:xfrm>
            <a:off x="3651780" y="2814281"/>
            <a:ext cx="580972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编辑：</a:t>
            </a:r>
            <a:r>
              <a:rPr lang="zh-CN" altLang="en-US" sz="1600"/>
              <a:t>弹出程序对话框，修改程序信息和程序内容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复制：</a:t>
            </a:r>
            <a:r>
              <a:rPr lang="zh-CN" altLang="en-US" sz="1600"/>
              <a:t>复制当前程序，并命名为新程序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重命名：</a:t>
            </a:r>
            <a:r>
              <a:rPr lang="zh-CN" altLang="en-US" sz="1600"/>
              <a:t>弹出重命名对话框，修改该程序名称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删除：</a:t>
            </a:r>
            <a:r>
              <a:rPr lang="zh-CN" altLang="en-US" sz="1600"/>
              <a:t>删除程序；设置删除提示，防止误删</a:t>
            </a:r>
            <a:endParaRPr lang="en-US" altLang="zh-CN" sz="1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6696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模型库设计</a:t>
            </a:r>
            <a:endParaRPr lang="en-US" altLang="zh-CN" sz="8000"/>
          </a:p>
          <a:p>
            <a:pPr algn="ctr"/>
            <a:r>
              <a:rPr lang="zh-CN" altLang="en-US" sz="2000"/>
              <a:t>（存储激光熔覆仿真模型）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2495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6BB30761-A325-374E-F50C-025232EE93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0" y="1897743"/>
            <a:ext cx="2040487" cy="431747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33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模型库导引（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CAB7125-F4ED-0460-4CD3-E781039727DF}"/>
              </a:ext>
            </a:extLst>
          </p:cNvPr>
          <p:cNvSpPr txBox="1"/>
          <p:nvPr/>
        </p:nvSpPr>
        <p:spPr>
          <a:xfrm>
            <a:off x="3619979" y="1897743"/>
            <a:ext cx="79370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/>
              <a:t>一级（模型库）、二级（工艺类型）、三级（模型类型）、四级（具体模型）</a:t>
            </a:r>
            <a:r>
              <a:rPr lang="zh-CN" altLang="en-US" sz="1600"/>
              <a:t>；模型库预设为空，一个模型一个文件夹保存</a:t>
            </a:r>
            <a:endParaRPr lang="en-US" altLang="zh-CN" sz="1600"/>
          </a:p>
          <a:p>
            <a:pPr marL="342900" indent="-342900">
              <a:buFont typeface="+mj-lt"/>
              <a:buAutoNum type="arabicPeriod"/>
            </a:pPr>
            <a:r>
              <a:rPr lang="zh-CN" altLang="en-US" sz="1600"/>
              <a:t>右击模型库，显示下拉菜单，包括</a:t>
            </a:r>
            <a:r>
              <a:rPr lang="zh-CN" altLang="en-US" sz="1600" b="1"/>
              <a:t>打开模型库、刷新模型库、新建工艺类型、筛选模型、展开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r>
              <a:rPr lang="zh-CN" altLang="en-US" sz="1600"/>
              <a:t>。</a:t>
            </a:r>
            <a:endParaRPr lang="en-US" altLang="zh-CN" sz="16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11BC8C-902D-2FB8-8B96-5111B10BC225}"/>
              </a:ext>
            </a:extLst>
          </p:cNvPr>
          <p:cNvSpPr txBox="1"/>
          <p:nvPr/>
        </p:nvSpPr>
        <p:spPr>
          <a:xfrm>
            <a:off x="4272461" y="3001472"/>
            <a:ext cx="58113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打开模型库：</a:t>
            </a:r>
            <a:r>
              <a:rPr lang="zh-CN" altLang="en-US" sz="1400"/>
              <a:t>打开模型库文件夹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刷新模型库：</a:t>
            </a:r>
            <a:r>
              <a:rPr lang="zh-CN" altLang="en-US" sz="1400"/>
              <a:t>更新导引树显示，实现导引树与数据库同步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新建工艺类型：</a:t>
            </a:r>
            <a:r>
              <a:rPr lang="zh-CN" altLang="en-US" sz="1400"/>
              <a:t>点击，弹出新建模型类型对话框，填写名称，并确定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筛选模型：</a:t>
            </a:r>
            <a:r>
              <a:rPr lang="zh-CN" altLang="en-US" sz="1400"/>
              <a:t>显示所有模型，基于关键字筛选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收起整个模型库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28D40C3-E2E2-A1C3-A53B-DF8D872ABDFD}"/>
              </a:ext>
            </a:extLst>
          </p:cNvPr>
          <p:cNvSpPr/>
          <p:nvPr/>
        </p:nvSpPr>
        <p:spPr>
          <a:xfrm>
            <a:off x="1084539" y="1878174"/>
            <a:ext cx="924143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915A769-6F72-942B-6CCE-D543C8DDC528}"/>
              </a:ext>
            </a:extLst>
          </p:cNvPr>
          <p:cNvGrpSpPr/>
          <p:nvPr/>
        </p:nvGrpSpPr>
        <p:grpSpPr>
          <a:xfrm>
            <a:off x="7707284" y="4238689"/>
            <a:ext cx="3673942" cy="1817874"/>
            <a:chOff x="7707284" y="4238689"/>
            <a:chExt cx="3673942" cy="1817874"/>
          </a:xfrm>
        </p:grpSpPr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550BFFDD-E2D6-04E8-80D8-3CC634B3E506}"/>
                </a:ext>
              </a:extLst>
            </p:cNvPr>
            <p:cNvSpPr/>
            <p:nvPr/>
          </p:nvSpPr>
          <p:spPr>
            <a:xfrm>
              <a:off x="7707284" y="4238689"/>
              <a:ext cx="3673942" cy="332443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chemeClr val="tx1"/>
                  </a:solidFill>
                </a:rPr>
                <a:t>新建工艺类型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26361AE-4D92-B63E-3A31-B94CC4EACA38}"/>
                </a:ext>
              </a:extLst>
            </p:cNvPr>
            <p:cNvSpPr/>
            <p:nvPr/>
          </p:nvSpPr>
          <p:spPr>
            <a:xfrm>
              <a:off x="7707284" y="4571132"/>
              <a:ext cx="3673942" cy="14854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811B298-6B4D-B215-38FA-4E17A2378612}"/>
                </a:ext>
              </a:extLst>
            </p:cNvPr>
            <p:cNvSpPr/>
            <p:nvPr/>
          </p:nvSpPr>
          <p:spPr>
            <a:xfrm>
              <a:off x="8305045" y="4818884"/>
              <a:ext cx="705513" cy="423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707DC60-8710-83FE-FCCC-2145AD92040B}"/>
                </a:ext>
              </a:extLst>
            </p:cNvPr>
            <p:cNvSpPr/>
            <p:nvPr/>
          </p:nvSpPr>
          <p:spPr>
            <a:xfrm>
              <a:off x="9162298" y="4811364"/>
              <a:ext cx="1612574" cy="4238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878E5D1-B698-FB37-AB07-ED052667644E}"/>
                </a:ext>
              </a:extLst>
            </p:cNvPr>
            <p:cNvSpPr/>
            <p:nvPr/>
          </p:nvSpPr>
          <p:spPr>
            <a:xfrm>
              <a:off x="8305045" y="5446018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确定</a:t>
              </a: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F3306309-D8B8-9FE4-AC1A-6E3284F902F0}"/>
                </a:ext>
              </a:extLst>
            </p:cNvPr>
            <p:cNvSpPr/>
            <p:nvPr/>
          </p:nvSpPr>
          <p:spPr>
            <a:xfrm>
              <a:off x="9719802" y="5446017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取消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CF3DF71-FE8F-8172-8085-D35A1E64C932}"/>
              </a:ext>
            </a:extLst>
          </p:cNvPr>
          <p:cNvSpPr txBox="1"/>
          <p:nvPr/>
        </p:nvSpPr>
        <p:spPr>
          <a:xfrm>
            <a:off x="2404398" y="1932979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2076081-BDAA-79EC-D245-F52D598D8818}"/>
              </a:ext>
            </a:extLst>
          </p:cNvPr>
          <p:cNvSpPr txBox="1"/>
          <p:nvPr/>
        </p:nvSpPr>
        <p:spPr>
          <a:xfrm>
            <a:off x="2404398" y="225815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BF63CAE-1DE2-E997-90F9-092F9752E6D5}"/>
              </a:ext>
            </a:extLst>
          </p:cNvPr>
          <p:cNvSpPr txBox="1"/>
          <p:nvPr/>
        </p:nvSpPr>
        <p:spPr>
          <a:xfrm>
            <a:off x="2404398" y="2523934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4B0329C-CCB4-CBAE-FD83-34EDB64030C7}"/>
              </a:ext>
            </a:extLst>
          </p:cNvPr>
          <p:cNvSpPr txBox="1"/>
          <p:nvPr/>
        </p:nvSpPr>
        <p:spPr>
          <a:xfrm>
            <a:off x="4434409" y="4425870"/>
            <a:ext cx="89971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模型库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8BAB7FA-95F7-67D0-CD1F-321B5B942E3A}"/>
              </a:ext>
            </a:extLst>
          </p:cNvPr>
          <p:cNvSpPr txBox="1"/>
          <p:nvPr/>
        </p:nvSpPr>
        <p:spPr>
          <a:xfrm>
            <a:off x="5187852" y="4864486"/>
            <a:ext cx="1368215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打开模型库</a:t>
            </a:r>
            <a:endParaRPr lang="en-US" altLang="zh-CN" sz="1400"/>
          </a:p>
          <a:p>
            <a:pPr algn="ctr"/>
            <a:r>
              <a:rPr lang="zh-CN" altLang="en-US" sz="1400"/>
              <a:t>刷新模型库</a:t>
            </a:r>
            <a:endParaRPr lang="en-US" altLang="zh-CN" sz="1400"/>
          </a:p>
          <a:p>
            <a:pPr algn="ctr"/>
            <a:r>
              <a:rPr lang="zh-CN" altLang="en-US" sz="1400"/>
              <a:t>新建工艺类型</a:t>
            </a:r>
            <a:endParaRPr lang="en-US" altLang="zh-CN" sz="1400"/>
          </a:p>
          <a:p>
            <a:pPr algn="ctr"/>
            <a:r>
              <a:rPr lang="zh-CN" altLang="en-US" sz="1400"/>
              <a:t>筛选模型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01157B49-B989-95ED-3B18-EDA7BD3D02F9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4693640" y="4955050"/>
            <a:ext cx="684838" cy="30358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91B757-ECD7-D6A7-FC34-2D8BBC94529E}"/>
                  </a:ext>
                </a:extLst>
              </p:cNvPr>
              <p:cNvSpPr txBox="1"/>
              <p:nvPr/>
            </p:nvSpPr>
            <p:spPr>
              <a:xfrm>
                <a:off x="10897149" y="4220244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91B757-ECD7-D6A7-FC34-2D8BBC945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7149" y="4220244"/>
                <a:ext cx="466643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F111F60D-0F17-D681-EBDA-585DD4291346}"/>
              </a:ext>
            </a:extLst>
          </p:cNvPr>
          <p:cNvSpPr txBox="1"/>
          <p:nvPr/>
        </p:nvSpPr>
        <p:spPr>
          <a:xfrm>
            <a:off x="2404398" y="2816806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四级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394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筛选模型对话框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34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54094D4-6AF0-F380-4FC1-6B098DB829CF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7179132"/>
              </p:ext>
            </p:extLst>
          </p:nvPr>
        </p:nvGraphicFramePr>
        <p:xfrm>
          <a:off x="843887" y="2721168"/>
          <a:ext cx="10566711" cy="16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68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8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731">
                  <a:extLst>
                    <a:ext uri="{9D8B030D-6E8A-4147-A177-3AD203B41FA5}">
                      <a16:colId xmlns:a16="http://schemas.microsoft.com/office/drawing/2014/main" val="2323393713"/>
                    </a:ext>
                  </a:extLst>
                </a:gridCol>
                <a:gridCol w="1121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5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0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25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2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工艺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熔覆材料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基板材料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激光功率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(W)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熔覆速度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mm/s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熔覆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形式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初始条件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边界条件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Model-1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LBM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T15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42CrMo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一道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均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300K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绝热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8FCE1A87-8598-7408-1970-521FDE69EA64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筛选模型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A247E05-71AC-9045-3786-6AB782DFD932}"/>
              </a:ext>
            </a:extLst>
          </p:cNvPr>
          <p:cNvSpPr/>
          <p:nvPr/>
        </p:nvSpPr>
        <p:spPr>
          <a:xfrm>
            <a:off x="551730" y="1404711"/>
            <a:ext cx="11151024" cy="402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AFAEBE38-DA05-6C29-A59D-8EF53B843D63}"/>
              </a:ext>
            </a:extLst>
          </p:cNvPr>
          <p:cNvSpPr/>
          <p:nvPr/>
        </p:nvSpPr>
        <p:spPr>
          <a:xfrm>
            <a:off x="3927898" y="4766350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打开模型文件夹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6B81864-5613-AA1B-2F01-D8F070C011BD}"/>
              </a:ext>
            </a:extLst>
          </p:cNvPr>
          <p:cNvGrpSpPr/>
          <p:nvPr/>
        </p:nvGrpSpPr>
        <p:grpSpPr>
          <a:xfrm>
            <a:off x="664473" y="1580264"/>
            <a:ext cx="2289863" cy="247567"/>
            <a:chOff x="1424397" y="1579296"/>
            <a:chExt cx="2289863" cy="24756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DF3E4B-0ABE-209F-8EDC-F803DE1ACDED}"/>
                </a:ext>
              </a:extLst>
            </p:cNvPr>
            <p:cNvSpPr/>
            <p:nvPr/>
          </p:nvSpPr>
          <p:spPr>
            <a:xfrm>
              <a:off x="1424397" y="1579296"/>
              <a:ext cx="551724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9FFFB45-4428-2ADD-7319-73C8D5C19252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9CD8FF9E-5CE2-E442-15BD-4F2862BE2E0B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7F2AA405-47E8-DBF1-2DBD-AB392C0BA18B}"/>
              </a:ext>
            </a:extLst>
          </p:cNvPr>
          <p:cNvSpPr/>
          <p:nvPr/>
        </p:nvSpPr>
        <p:spPr>
          <a:xfrm>
            <a:off x="9964611" y="1970938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2A68EC9-B94C-BF66-C5BD-7F124F5B118D}"/>
                  </a:ext>
                </a:extLst>
              </p:cNvPr>
              <p:cNvSpPr txBox="1"/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D2A68EC9-B94C-BF66-C5BD-7F124F5B11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BA5F724E-C125-675D-F768-F06BDC94EAB8}"/>
              </a:ext>
            </a:extLst>
          </p:cNvPr>
          <p:cNvGrpSpPr/>
          <p:nvPr/>
        </p:nvGrpSpPr>
        <p:grpSpPr>
          <a:xfrm>
            <a:off x="8744038" y="1545330"/>
            <a:ext cx="2650028" cy="247505"/>
            <a:chOff x="1064232" y="1579296"/>
            <a:chExt cx="2650028" cy="24750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6C7AFB7-BAA9-584B-A20C-6459D28065F1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熔覆材料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C1CDCF6-8B3D-7A4A-7F74-891A19FFBF08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8AEAA74A-B888-4777-58DF-799C7571013D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A307038-D2E5-7045-C6A9-14C2A4D09D14}"/>
              </a:ext>
            </a:extLst>
          </p:cNvPr>
          <p:cNvGrpSpPr/>
          <p:nvPr/>
        </p:nvGrpSpPr>
        <p:grpSpPr>
          <a:xfrm>
            <a:off x="470036" y="2037278"/>
            <a:ext cx="2650028" cy="247505"/>
            <a:chOff x="1064232" y="1579296"/>
            <a:chExt cx="2650028" cy="24750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3E9B9FC-384E-940C-5215-780C222FE5B6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基板材料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9F07A1B-A729-68E4-C8B2-647A8F0D530A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A050CB0C-B6F1-FD2D-D241-A36C1F1F2979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5739493-51B5-5CE8-AC2B-F1A134D0AC86}"/>
              </a:ext>
            </a:extLst>
          </p:cNvPr>
          <p:cNvGrpSpPr/>
          <p:nvPr/>
        </p:nvGrpSpPr>
        <p:grpSpPr>
          <a:xfrm>
            <a:off x="6096000" y="2066279"/>
            <a:ext cx="2650028" cy="247505"/>
            <a:chOff x="1064232" y="1579296"/>
            <a:chExt cx="2650028" cy="24750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8C70C421-450D-16C4-1E9E-4D23BFD8DC76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8090A26-8B9A-409F-84A1-70C7DDAB1D9F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EB94B35-C029-C63C-4007-5B23B84C0F0F}"/>
              </a:ext>
            </a:extLst>
          </p:cNvPr>
          <p:cNvGrpSpPr/>
          <p:nvPr/>
        </p:nvGrpSpPr>
        <p:grpSpPr>
          <a:xfrm>
            <a:off x="3239147" y="2065117"/>
            <a:ext cx="2650028" cy="247505"/>
            <a:chOff x="1064232" y="1579296"/>
            <a:chExt cx="2650028" cy="247505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A52FCF10-2D9C-6B02-9EDF-AFC45E8AA63B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45A4A4B-EDA6-0928-C251-2D16627BEAEA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93F90922-1747-08C4-26F3-EFFA64635F0B}"/>
              </a:ext>
            </a:extLst>
          </p:cNvPr>
          <p:cNvSpPr txBox="1"/>
          <p:nvPr/>
        </p:nvSpPr>
        <p:spPr>
          <a:xfrm>
            <a:off x="843887" y="5833411"/>
            <a:ext cx="568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可单或多选模型，直接打开一个或多个模型所在文件夹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3F7E2FE-51EA-AF14-2E97-38D2B94DDA4F}"/>
              </a:ext>
            </a:extLst>
          </p:cNvPr>
          <p:cNvGrpSpPr/>
          <p:nvPr/>
        </p:nvGrpSpPr>
        <p:grpSpPr>
          <a:xfrm>
            <a:off x="3120064" y="1564528"/>
            <a:ext cx="2650028" cy="256143"/>
            <a:chOff x="1064232" y="1579296"/>
            <a:chExt cx="2650028" cy="256143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D3BD096-4C1D-B852-1A6C-D78F4DAD51D1}"/>
                </a:ext>
              </a:extLst>
            </p:cNvPr>
            <p:cNvSpPr/>
            <p:nvPr/>
          </p:nvSpPr>
          <p:spPr>
            <a:xfrm>
              <a:off x="1064232" y="1579296"/>
              <a:ext cx="911889" cy="256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工艺类型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66A3274-4B82-AD64-F051-E51AA2E20AEF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C3483047-4F56-0F9A-72F4-99350F222EE6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4F6285D-6B5D-595B-A38A-6712CD818FAA}"/>
              </a:ext>
            </a:extLst>
          </p:cNvPr>
          <p:cNvSpPr/>
          <p:nvPr/>
        </p:nvSpPr>
        <p:spPr>
          <a:xfrm>
            <a:off x="7017090" y="4766349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导入项目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689901-C59F-1B05-A8D8-373BD53202B3}"/>
              </a:ext>
            </a:extLst>
          </p:cNvPr>
          <p:cNvGrpSpPr/>
          <p:nvPr/>
        </p:nvGrpSpPr>
        <p:grpSpPr>
          <a:xfrm>
            <a:off x="6064605" y="1555890"/>
            <a:ext cx="2650028" cy="256143"/>
            <a:chOff x="1064232" y="1579296"/>
            <a:chExt cx="2650028" cy="256143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61F072F-B0A4-49E0-D205-FA5F3682967D}"/>
                </a:ext>
              </a:extLst>
            </p:cNvPr>
            <p:cNvSpPr/>
            <p:nvPr/>
          </p:nvSpPr>
          <p:spPr>
            <a:xfrm>
              <a:off x="1064232" y="1579296"/>
              <a:ext cx="911889" cy="256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模型类型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6B4DD49-3C05-318A-5682-9B4E8A5364DC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>
              <a:extLst>
                <a:ext uri="{FF2B5EF4-FFF2-40B4-BE49-F238E27FC236}">
                  <a16:creationId xmlns:a16="http://schemas.microsoft.com/office/drawing/2014/main" id="{257AF1E3-CF32-C6D3-98D1-56B6C8E84DCE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0446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35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模型库导引（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AE346A-E23A-9619-06FF-4F5DD2A7E8B0}"/>
              </a:ext>
            </a:extLst>
          </p:cNvPr>
          <p:cNvSpPr txBox="1"/>
          <p:nvPr/>
        </p:nvSpPr>
        <p:spPr>
          <a:xfrm>
            <a:off x="3635527" y="2113888"/>
            <a:ext cx="7907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2</a:t>
            </a:r>
            <a:r>
              <a:rPr lang="zh-CN" altLang="en-US" sz="1600"/>
              <a:t>、右击工艺类型（送粉</a:t>
            </a:r>
            <a:r>
              <a:rPr lang="en-US" altLang="zh-CN" sz="1600"/>
              <a:t>/</a:t>
            </a:r>
            <a:r>
              <a:rPr lang="zh-CN" altLang="en-US" sz="1600"/>
              <a:t>送丝），显示下拉菜单，包括</a:t>
            </a:r>
            <a:r>
              <a:rPr lang="zh-CN" altLang="en-US" sz="1600" b="1"/>
              <a:t>打开、重命名、新建模型类型、展开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7A96A0-D85A-16F8-E1CB-B545D57E90A0}"/>
              </a:ext>
            </a:extLst>
          </p:cNvPr>
          <p:cNvSpPr txBox="1"/>
          <p:nvPr/>
        </p:nvSpPr>
        <p:spPr>
          <a:xfrm>
            <a:off x="4172234" y="2650705"/>
            <a:ext cx="50853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打开：</a:t>
            </a:r>
            <a:r>
              <a:rPr lang="zh-CN" altLang="en-US" sz="1400"/>
              <a:t>打开该模型类型所在文件夹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弹出重命名对话框，修改该类型名称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新建模型类型：</a:t>
            </a:r>
            <a:r>
              <a:rPr lang="zh-CN" altLang="en-US" sz="1400"/>
              <a:t>弹出新建模型类型对话框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收起整个该类型</a:t>
            </a:r>
            <a:endParaRPr lang="en-US" altLang="zh-CN" sz="140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953CF7-03A4-CB03-624D-66A63909DE8F}"/>
              </a:ext>
            </a:extLst>
          </p:cNvPr>
          <p:cNvSpPr txBox="1"/>
          <p:nvPr/>
        </p:nvSpPr>
        <p:spPr>
          <a:xfrm>
            <a:off x="4370675" y="3975364"/>
            <a:ext cx="132837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送粉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39126E-5EDC-6265-4D1F-1605D0236E7A}"/>
              </a:ext>
            </a:extLst>
          </p:cNvPr>
          <p:cNvSpPr txBox="1"/>
          <p:nvPr/>
        </p:nvSpPr>
        <p:spPr>
          <a:xfrm>
            <a:off x="5305085" y="4589282"/>
            <a:ext cx="1328376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</a:t>
            </a:r>
            <a:endParaRPr lang="en-US" altLang="zh-CN" sz="1400"/>
          </a:p>
          <a:p>
            <a:pPr algn="ctr"/>
            <a:r>
              <a:rPr lang="zh-CN" altLang="en-US" sz="1400"/>
              <a:t>重命名</a:t>
            </a:r>
            <a:endParaRPr lang="en-US" altLang="zh-CN" sz="1400"/>
          </a:p>
          <a:p>
            <a:pPr algn="ctr"/>
            <a:r>
              <a:rPr lang="zh-CN" altLang="en-US" sz="1400"/>
              <a:t>新建模型类型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7DB557D-8506-E22D-1E2E-F321056AB7FF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793765" y="4555016"/>
            <a:ext cx="752418" cy="2702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5EC9706D-EB3B-6E23-4480-50872F160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0" y="1897743"/>
            <a:ext cx="2040487" cy="43174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1511224-293B-DD02-A83C-ECC0E27E0759}"/>
              </a:ext>
            </a:extLst>
          </p:cNvPr>
          <p:cNvSpPr/>
          <p:nvPr/>
        </p:nvSpPr>
        <p:spPr>
          <a:xfrm>
            <a:off x="1069503" y="2302954"/>
            <a:ext cx="774288" cy="35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8B5BF4F-2CB3-743B-DFC9-9D693CC1F633}"/>
              </a:ext>
            </a:extLst>
          </p:cNvPr>
          <p:cNvSpPr/>
          <p:nvPr/>
        </p:nvSpPr>
        <p:spPr>
          <a:xfrm>
            <a:off x="1069503" y="4801259"/>
            <a:ext cx="774288" cy="35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841E07-DEDA-40B3-E4D4-485BE1CCAC21}"/>
              </a:ext>
            </a:extLst>
          </p:cNvPr>
          <p:cNvGrpSpPr/>
          <p:nvPr/>
        </p:nvGrpSpPr>
        <p:grpSpPr>
          <a:xfrm>
            <a:off x="7647323" y="3906051"/>
            <a:ext cx="3673942" cy="1817874"/>
            <a:chOff x="7707284" y="4238689"/>
            <a:chExt cx="3673942" cy="1817874"/>
          </a:xfrm>
        </p:grpSpPr>
        <p:sp>
          <p:nvSpPr>
            <p:cNvPr id="25" name="矩形: 圆顶角 24">
              <a:extLst>
                <a:ext uri="{FF2B5EF4-FFF2-40B4-BE49-F238E27FC236}">
                  <a16:creationId xmlns:a16="http://schemas.microsoft.com/office/drawing/2014/main" id="{D3F6A99B-290A-CC60-39FE-6C01AAB520B0}"/>
                </a:ext>
              </a:extLst>
            </p:cNvPr>
            <p:cNvSpPr/>
            <p:nvPr/>
          </p:nvSpPr>
          <p:spPr>
            <a:xfrm>
              <a:off x="7707284" y="4238689"/>
              <a:ext cx="3673942" cy="332443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chemeClr val="tx1"/>
                  </a:solidFill>
                </a:rPr>
                <a:t>新建模型类型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39D5AEE-E5E0-C78F-6751-1626E1264187}"/>
                </a:ext>
              </a:extLst>
            </p:cNvPr>
            <p:cNvSpPr/>
            <p:nvPr/>
          </p:nvSpPr>
          <p:spPr>
            <a:xfrm>
              <a:off x="7707284" y="4571132"/>
              <a:ext cx="3673942" cy="14854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8B05DD96-E024-B23F-DDB3-AE611C91F449}"/>
                </a:ext>
              </a:extLst>
            </p:cNvPr>
            <p:cNvSpPr/>
            <p:nvPr/>
          </p:nvSpPr>
          <p:spPr>
            <a:xfrm>
              <a:off x="8305045" y="4818884"/>
              <a:ext cx="705513" cy="4238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10F2200-31B0-56E1-9177-522049FC9360}"/>
                </a:ext>
              </a:extLst>
            </p:cNvPr>
            <p:cNvSpPr/>
            <p:nvPr/>
          </p:nvSpPr>
          <p:spPr>
            <a:xfrm>
              <a:off x="9162298" y="4811364"/>
              <a:ext cx="1612574" cy="42388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0EF42F1-868F-A099-07AC-C2ADE254F8F2}"/>
                </a:ext>
              </a:extLst>
            </p:cNvPr>
            <p:cNvSpPr/>
            <p:nvPr/>
          </p:nvSpPr>
          <p:spPr>
            <a:xfrm>
              <a:off x="8305045" y="5446018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确定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74E9E1ED-C9DE-87FB-E385-60FCAE427DF3}"/>
                </a:ext>
              </a:extLst>
            </p:cNvPr>
            <p:cNvSpPr/>
            <p:nvPr/>
          </p:nvSpPr>
          <p:spPr>
            <a:xfrm>
              <a:off x="9719802" y="5446017"/>
              <a:ext cx="1063664" cy="42388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取消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4BB0CD-540D-D598-A6C2-4F7CB33FCAA1}"/>
                  </a:ext>
                </a:extLst>
              </p:cNvPr>
              <p:cNvSpPr txBox="1"/>
              <p:nvPr/>
            </p:nvSpPr>
            <p:spPr>
              <a:xfrm>
                <a:off x="10837188" y="3887606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54BB0CD-540D-D598-A6C2-4F7CB33FC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188" y="3887606"/>
                <a:ext cx="466643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39441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36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模型库导引（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AE346A-E23A-9619-06FF-4F5DD2A7E8B0}"/>
              </a:ext>
            </a:extLst>
          </p:cNvPr>
          <p:cNvSpPr txBox="1"/>
          <p:nvPr/>
        </p:nvSpPr>
        <p:spPr>
          <a:xfrm>
            <a:off x="3635527" y="2113888"/>
            <a:ext cx="790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3</a:t>
            </a:r>
            <a:r>
              <a:rPr lang="zh-CN" altLang="en-US" sz="1600"/>
              <a:t>、右击模型类型，显示下拉菜单，包括</a:t>
            </a:r>
            <a:r>
              <a:rPr lang="zh-CN" altLang="en-US" sz="1600" b="1"/>
              <a:t>打开、重命名、新建模型、展开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7A96A0-D85A-16F8-E1CB-B545D57E90A0}"/>
              </a:ext>
            </a:extLst>
          </p:cNvPr>
          <p:cNvSpPr txBox="1"/>
          <p:nvPr/>
        </p:nvSpPr>
        <p:spPr>
          <a:xfrm>
            <a:off x="4172234" y="2650705"/>
            <a:ext cx="41473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打开：</a:t>
            </a:r>
            <a:r>
              <a:rPr lang="zh-CN" altLang="en-US" sz="1400"/>
              <a:t>打开该模型类型所在文件夹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重命名：</a:t>
            </a:r>
            <a:r>
              <a:rPr lang="zh-CN" altLang="en-US" sz="1400"/>
              <a:t>弹出重命名对话框，修改该类型名称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新建模型：</a:t>
            </a:r>
            <a:r>
              <a:rPr lang="zh-CN" altLang="en-US" sz="1400"/>
              <a:t>弹出新建模型对话框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收起整个该类型</a:t>
            </a:r>
            <a:endParaRPr lang="en-US" altLang="zh-CN" sz="140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953CF7-03A4-CB03-624D-66A63909DE8F}"/>
              </a:ext>
            </a:extLst>
          </p:cNvPr>
          <p:cNvSpPr txBox="1"/>
          <p:nvPr/>
        </p:nvSpPr>
        <p:spPr>
          <a:xfrm>
            <a:off x="4370675" y="3975364"/>
            <a:ext cx="132837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熔池多相流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39126E-5EDC-6265-4D1F-1605D0236E7A}"/>
              </a:ext>
            </a:extLst>
          </p:cNvPr>
          <p:cNvSpPr txBox="1"/>
          <p:nvPr/>
        </p:nvSpPr>
        <p:spPr>
          <a:xfrm>
            <a:off x="5305085" y="4589282"/>
            <a:ext cx="1328376" cy="95410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</a:t>
            </a:r>
            <a:endParaRPr lang="en-US" altLang="zh-CN" sz="1400"/>
          </a:p>
          <a:p>
            <a:pPr algn="ctr"/>
            <a:r>
              <a:rPr lang="zh-CN" altLang="en-US" sz="1400"/>
              <a:t>重命名</a:t>
            </a:r>
            <a:endParaRPr lang="en-US" altLang="zh-CN" sz="1400"/>
          </a:p>
          <a:p>
            <a:pPr algn="ctr"/>
            <a:r>
              <a:rPr lang="zh-CN" altLang="en-US" sz="1400"/>
              <a:t>新建模型</a:t>
            </a:r>
            <a:endParaRPr lang="en-US" altLang="zh-CN" sz="1400"/>
          </a:p>
          <a:p>
            <a:pPr algn="ctr"/>
            <a:r>
              <a:rPr lang="zh-CN" altLang="en-US" sz="1400"/>
              <a:t>展开</a:t>
            </a:r>
            <a:r>
              <a:rPr lang="en-US" altLang="zh-CN" sz="1400"/>
              <a:t>/</a:t>
            </a:r>
            <a:r>
              <a:rPr lang="zh-CN" altLang="en-US" sz="1400"/>
              <a:t>收起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7DB557D-8506-E22D-1E2E-F321056AB7FF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4793765" y="4555016"/>
            <a:ext cx="752418" cy="2702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图形用户界面, 应用程序&#10;&#10;描述已自动生成">
            <a:extLst>
              <a:ext uri="{FF2B5EF4-FFF2-40B4-BE49-F238E27FC236}">
                <a16:creationId xmlns:a16="http://schemas.microsoft.com/office/drawing/2014/main" id="{5EC9706D-EB3B-6E23-4480-50872F160A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0" y="1897743"/>
            <a:ext cx="2040487" cy="4317473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1511224-293B-DD02-A83C-ECC0E27E0759}"/>
              </a:ext>
            </a:extLst>
          </p:cNvPr>
          <p:cNvSpPr/>
          <p:nvPr/>
        </p:nvSpPr>
        <p:spPr>
          <a:xfrm>
            <a:off x="1456648" y="2580272"/>
            <a:ext cx="874322" cy="35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8B5BF4F-2CB3-743B-DFC9-9D693CC1F633}"/>
              </a:ext>
            </a:extLst>
          </p:cNvPr>
          <p:cNvSpPr/>
          <p:nvPr/>
        </p:nvSpPr>
        <p:spPr>
          <a:xfrm>
            <a:off x="1456648" y="3133981"/>
            <a:ext cx="774288" cy="3550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967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37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6471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模型库导引（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2.2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新建模型对话框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F941044B-C38B-C014-C437-9063FD2D3E51}"/>
              </a:ext>
            </a:extLst>
          </p:cNvPr>
          <p:cNvSpPr/>
          <p:nvPr/>
        </p:nvSpPr>
        <p:spPr>
          <a:xfrm>
            <a:off x="330200" y="1023037"/>
            <a:ext cx="6234532" cy="309836"/>
          </a:xfrm>
          <a:prstGeom prst="round2SameRect">
            <a:avLst>
              <a:gd name="adj1" fmla="val 41607"/>
              <a:gd name="adj2" fmla="val 0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编辑模型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C909C9-3B38-F33B-E1A2-6A4D97A8BBC3}"/>
              </a:ext>
            </a:extLst>
          </p:cNvPr>
          <p:cNvSpPr/>
          <p:nvPr/>
        </p:nvSpPr>
        <p:spPr>
          <a:xfrm>
            <a:off x="330200" y="1332873"/>
            <a:ext cx="6234532" cy="52552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E83E984D-CFD3-0322-29FC-A83EDAD450D2}"/>
              </a:ext>
            </a:extLst>
          </p:cNvPr>
          <p:cNvSpPr/>
          <p:nvPr/>
        </p:nvSpPr>
        <p:spPr>
          <a:xfrm>
            <a:off x="1888868" y="5729594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4936609-1CA6-DB7C-0CD7-B5E98CE4008B}"/>
              </a:ext>
            </a:extLst>
          </p:cNvPr>
          <p:cNvSpPr/>
          <p:nvPr/>
        </p:nvSpPr>
        <p:spPr>
          <a:xfrm>
            <a:off x="3945270" y="5726408"/>
            <a:ext cx="1063664" cy="4238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C3705E-B1CA-2134-555B-3A1AC735B334}"/>
                  </a:ext>
                </a:extLst>
              </p:cNvPr>
              <p:cNvSpPr txBox="1"/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EBC3705E-B1CA-2134-555B-3A1AC735B3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580" y="1011445"/>
                <a:ext cx="466643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AE6475BB-5653-3CCF-2926-028D21E2A379}"/>
              </a:ext>
            </a:extLst>
          </p:cNvPr>
          <p:cNvSpPr txBox="1"/>
          <p:nvPr/>
        </p:nvSpPr>
        <p:spPr>
          <a:xfrm>
            <a:off x="1270367" y="4707774"/>
            <a:ext cx="1054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/>
              <a:t>Model.cas</a:t>
            </a:r>
          </a:p>
          <a:p>
            <a:r>
              <a:rPr lang="en-US" altLang="zh-CN" sz="1200"/>
              <a:t>Model.inp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15F2905-F238-C687-D75A-257FA7BAC227}"/>
              </a:ext>
            </a:extLst>
          </p:cNvPr>
          <p:cNvSpPr/>
          <p:nvPr/>
        </p:nvSpPr>
        <p:spPr>
          <a:xfrm>
            <a:off x="1116363" y="4568932"/>
            <a:ext cx="4474339" cy="97403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C095BFB9-2713-0583-E4E5-79DC0CF38720}"/>
              </a:ext>
            </a:extLst>
          </p:cNvPr>
          <p:cNvSpPr/>
          <p:nvPr/>
        </p:nvSpPr>
        <p:spPr>
          <a:xfrm>
            <a:off x="5769540" y="4640637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添加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79A0032-E9C9-6C47-0270-9764491A8F08}"/>
              </a:ext>
            </a:extLst>
          </p:cNvPr>
          <p:cNvSpPr/>
          <p:nvPr/>
        </p:nvSpPr>
        <p:spPr>
          <a:xfrm>
            <a:off x="5769540" y="5117239"/>
            <a:ext cx="613218" cy="32168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删除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6756AB3-F107-FC4B-38AB-8896173AE366}"/>
              </a:ext>
            </a:extLst>
          </p:cNvPr>
          <p:cNvGrpSpPr/>
          <p:nvPr/>
        </p:nvGrpSpPr>
        <p:grpSpPr>
          <a:xfrm>
            <a:off x="5347288" y="4568932"/>
            <a:ext cx="243414" cy="974034"/>
            <a:chOff x="6191251" y="2138267"/>
            <a:chExt cx="243414" cy="974034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092D5451-4CB4-4A55-86C5-32288F24884E}"/>
                </a:ext>
              </a:extLst>
            </p:cNvPr>
            <p:cNvSpPr/>
            <p:nvPr/>
          </p:nvSpPr>
          <p:spPr>
            <a:xfrm>
              <a:off x="6191251" y="2138267"/>
              <a:ext cx="243414" cy="9740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CC355194-E041-B057-4A82-ACC3B8E04561}"/>
                </a:ext>
              </a:extLst>
            </p:cNvPr>
            <p:cNvSpPr/>
            <p:nvPr/>
          </p:nvSpPr>
          <p:spPr>
            <a:xfrm>
              <a:off x="6267620" y="2261508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>
              <a:extLst>
                <a:ext uri="{FF2B5EF4-FFF2-40B4-BE49-F238E27FC236}">
                  <a16:creationId xmlns:a16="http://schemas.microsoft.com/office/drawing/2014/main" id="{C338A98E-DD96-7DF7-1744-E5028380D6D6}"/>
                </a:ext>
              </a:extLst>
            </p:cNvPr>
            <p:cNvSpPr/>
            <p:nvPr/>
          </p:nvSpPr>
          <p:spPr>
            <a:xfrm flipV="1">
              <a:off x="6267620" y="29253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E2B06942-0213-7A53-23B9-0BBA01A66550}"/>
              </a:ext>
            </a:extLst>
          </p:cNvPr>
          <p:cNvSpPr/>
          <p:nvPr/>
        </p:nvSpPr>
        <p:spPr>
          <a:xfrm>
            <a:off x="468398" y="4837576"/>
            <a:ext cx="623131" cy="4367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模型文件</a:t>
            </a:r>
            <a:endParaRPr lang="en-US" altLang="zh-CN" sz="140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A1E339C-B14E-19E7-4DE7-8AC192415339}"/>
              </a:ext>
            </a:extLst>
          </p:cNvPr>
          <p:cNvSpPr/>
          <p:nvPr/>
        </p:nvSpPr>
        <p:spPr>
          <a:xfrm>
            <a:off x="539066" y="1444300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名称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73FEE79-D8FD-BEE6-44A8-1DE5163844BF}"/>
              </a:ext>
            </a:extLst>
          </p:cNvPr>
          <p:cNvSpPr/>
          <p:nvPr/>
        </p:nvSpPr>
        <p:spPr>
          <a:xfrm>
            <a:off x="3483759" y="1887751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熔覆材料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AE79726-4172-DAEA-93E7-5E542F9A4A6D}"/>
              </a:ext>
            </a:extLst>
          </p:cNvPr>
          <p:cNvSpPr/>
          <p:nvPr/>
        </p:nvSpPr>
        <p:spPr>
          <a:xfrm>
            <a:off x="538234" y="2351555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激光功率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A28484-06EB-39F7-2B9C-D0C45CCCFFBE}"/>
              </a:ext>
            </a:extLst>
          </p:cNvPr>
          <p:cNvSpPr/>
          <p:nvPr/>
        </p:nvSpPr>
        <p:spPr>
          <a:xfrm>
            <a:off x="3483759" y="2797747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熔覆形式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29D0F5F6-E24A-C2DA-F4C9-1028EDB858A3}"/>
              </a:ext>
            </a:extLst>
          </p:cNvPr>
          <p:cNvSpPr/>
          <p:nvPr/>
        </p:nvSpPr>
        <p:spPr>
          <a:xfrm>
            <a:off x="517066" y="3289560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初始条件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FD64374-B350-1A43-9B64-8D43CEC3542B}"/>
              </a:ext>
            </a:extLst>
          </p:cNvPr>
          <p:cNvSpPr/>
          <p:nvPr/>
        </p:nvSpPr>
        <p:spPr>
          <a:xfrm>
            <a:off x="517066" y="3758842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边界条件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36BDB679-A685-7CEB-CB9A-2ED501B2FBCF}"/>
              </a:ext>
            </a:extLst>
          </p:cNvPr>
          <p:cNvSpPr/>
          <p:nvPr/>
        </p:nvSpPr>
        <p:spPr>
          <a:xfrm>
            <a:off x="1615312" y="1444300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AC4299E9-AA04-0AB5-B1D6-021D7B92C9DB}"/>
              </a:ext>
            </a:extLst>
          </p:cNvPr>
          <p:cNvSpPr/>
          <p:nvPr/>
        </p:nvSpPr>
        <p:spPr>
          <a:xfrm>
            <a:off x="3434525" y="1478971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工艺类型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1B31A5B-CAE0-78B1-4277-4456AD213086}"/>
              </a:ext>
            </a:extLst>
          </p:cNvPr>
          <p:cNvSpPr/>
          <p:nvPr/>
        </p:nvSpPr>
        <p:spPr>
          <a:xfrm>
            <a:off x="4549316" y="1478971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4E20628-788C-710B-FE6B-22567D04AD18}"/>
              </a:ext>
            </a:extLst>
          </p:cNvPr>
          <p:cNvSpPr/>
          <p:nvPr/>
        </p:nvSpPr>
        <p:spPr>
          <a:xfrm>
            <a:off x="4560005" y="1887752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095E80E5-F050-E9F7-B67D-334D3CB55ED2}"/>
              </a:ext>
            </a:extLst>
          </p:cNvPr>
          <p:cNvSpPr/>
          <p:nvPr/>
        </p:nvSpPr>
        <p:spPr>
          <a:xfrm>
            <a:off x="1614480" y="2351556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54E20628-788C-710B-FE6B-22567D04AD18}"/>
              </a:ext>
            </a:extLst>
          </p:cNvPr>
          <p:cNvSpPr/>
          <p:nvPr/>
        </p:nvSpPr>
        <p:spPr>
          <a:xfrm>
            <a:off x="4560005" y="2797748"/>
            <a:ext cx="1649381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B35FF80-2C20-AF68-78A6-73ED5B2E17C1}"/>
              </a:ext>
            </a:extLst>
          </p:cNvPr>
          <p:cNvSpPr/>
          <p:nvPr/>
        </p:nvSpPr>
        <p:spPr>
          <a:xfrm>
            <a:off x="1593312" y="3289561"/>
            <a:ext cx="4633451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520384B-29A4-ED8F-2D4B-878697808811}"/>
              </a:ext>
            </a:extLst>
          </p:cNvPr>
          <p:cNvSpPr/>
          <p:nvPr/>
        </p:nvSpPr>
        <p:spPr>
          <a:xfrm>
            <a:off x="1593312" y="3758842"/>
            <a:ext cx="4633451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422225C8-B0FA-62EF-262D-7FCCE0919AE9}"/>
              </a:ext>
            </a:extLst>
          </p:cNvPr>
          <p:cNvSpPr/>
          <p:nvPr/>
        </p:nvSpPr>
        <p:spPr>
          <a:xfrm>
            <a:off x="3483759" y="2321100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基板材料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C333CC5-A1A8-AE7A-E481-DC2B2C76700B}"/>
              </a:ext>
            </a:extLst>
          </p:cNvPr>
          <p:cNvSpPr/>
          <p:nvPr/>
        </p:nvSpPr>
        <p:spPr>
          <a:xfrm>
            <a:off x="499689" y="2778719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熔覆速度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2AF7711-3573-E4B6-3E92-EB54BE931591}"/>
              </a:ext>
            </a:extLst>
          </p:cNvPr>
          <p:cNvSpPr/>
          <p:nvPr/>
        </p:nvSpPr>
        <p:spPr>
          <a:xfrm>
            <a:off x="4598550" y="2323827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C3F21F28-4000-2B79-494A-DC33140048CE}"/>
              </a:ext>
            </a:extLst>
          </p:cNvPr>
          <p:cNvSpPr/>
          <p:nvPr/>
        </p:nvSpPr>
        <p:spPr>
          <a:xfrm>
            <a:off x="1614480" y="2772597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4003797-9E77-126B-AD3F-9578588AA6D9}"/>
              </a:ext>
            </a:extLst>
          </p:cNvPr>
          <p:cNvGrpSpPr/>
          <p:nvPr/>
        </p:nvGrpSpPr>
        <p:grpSpPr>
          <a:xfrm>
            <a:off x="5889634" y="1478971"/>
            <a:ext cx="309895" cy="369241"/>
            <a:chOff x="5969000" y="1574679"/>
            <a:chExt cx="309895" cy="369241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D02D1D34-3E36-146C-8BE9-63448E0AE37D}"/>
                </a:ext>
              </a:extLst>
            </p:cNvPr>
            <p:cNvSpPr/>
            <p:nvPr/>
          </p:nvSpPr>
          <p:spPr>
            <a:xfrm>
              <a:off x="5969000" y="1574679"/>
              <a:ext cx="309895" cy="3692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427C9AAC-4BE3-BF54-2A45-17E8F4120DD4}"/>
                </a:ext>
              </a:extLst>
            </p:cNvPr>
            <p:cNvSpPr/>
            <p:nvPr/>
          </p:nvSpPr>
          <p:spPr>
            <a:xfrm flipV="1">
              <a:off x="6047326" y="1711110"/>
              <a:ext cx="141061" cy="12944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881ECFE-F0D2-6986-1468-6097160F663E}"/>
              </a:ext>
            </a:extLst>
          </p:cNvPr>
          <p:cNvGrpSpPr/>
          <p:nvPr/>
        </p:nvGrpSpPr>
        <p:grpSpPr>
          <a:xfrm>
            <a:off x="5899491" y="1893470"/>
            <a:ext cx="309895" cy="369241"/>
            <a:chOff x="5969000" y="1574679"/>
            <a:chExt cx="309895" cy="369241"/>
          </a:xfrm>
        </p:grpSpPr>
        <p:sp>
          <p:nvSpPr>
            <p:cNvPr id="63" name="矩形: 圆角 62">
              <a:extLst>
                <a:ext uri="{FF2B5EF4-FFF2-40B4-BE49-F238E27FC236}">
                  <a16:creationId xmlns:a16="http://schemas.microsoft.com/office/drawing/2014/main" id="{4ADD7787-0301-07CE-B453-3CFFD9C5D6D3}"/>
                </a:ext>
              </a:extLst>
            </p:cNvPr>
            <p:cNvSpPr/>
            <p:nvPr/>
          </p:nvSpPr>
          <p:spPr>
            <a:xfrm>
              <a:off x="5969000" y="1574679"/>
              <a:ext cx="309895" cy="3692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E5444B0B-EC1A-E434-F3A9-11AE7159DEAD}"/>
                </a:ext>
              </a:extLst>
            </p:cNvPr>
            <p:cNvSpPr/>
            <p:nvPr/>
          </p:nvSpPr>
          <p:spPr>
            <a:xfrm flipV="1">
              <a:off x="6047326" y="1711110"/>
              <a:ext cx="141061" cy="12944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EB8F8EE-68FF-BCE8-E6A4-1D21300D1FF3}"/>
              </a:ext>
            </a:extLst>
          </p:cNvPr>
          <p:cNvGrpSpPr/>
          <p:nvPr/>
        </p:nvGrpSpPr>
        <p:grpSpPr>
          <a:xfrm>
            <a:off x="5932776" y="2324452"/>
            <a:ext cx="309895" cy="369241"/>
            <a:chOff x="5969000" y="1574679"/>
            <a:chExt cx="309895" cy="369241"/>
          </a:xfrm>
        </p:grpSpPr>
        <p:sp>
          <p:nvSpPr>
            <p:cNvPr id="66" name="矩形: 圆角 65">
              <a:extLst>
                <a:ext uri="{FF2B5EF4-FFF2-40B4-BE49-F238E27FC236}">
                  <a16:creationId xmlns:a16="http://schemas.microsoft.com/office/drawing/2014/main" id="{89A22722-425A-C9DE-A54F-446DDD4BB1FC}"/>
                </a:ext>
              </a:extLst>
            </p:cNvPr>
            <p:cNvSpPr/>
            <p:nvPr/>
          </p:nvSpPr>
          <p:spPr>
            <a:xfrm>
              <a:off x="5969000" y="1574679"/>
              <a:ext cx="309895" cy="3692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>
              <a:extLst>
                <a:ext uri="{FF2B5EF4-FFF2-40B4-BE49-F238E27FC236}">
                  <a16:creationId xmlns:a16="http://schemas.microsoft.com/office/drawing/2014/main" id="{F639EBD2-9859-15B1-CDAE-19C8996EBF7E}"/>
                </a:ext>
              </a:extLst>
            </p:cNvPr>
            <p:cNvSpPr/>
            <p:nvPr/>
          </p:nvSpPr>
          <p:spPr>
            <a:xfrm flipV="1">
              <a:off x="6047326" y="1711110"/>
              <a:ext cx="141061" cy="12944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DB566DA1-CFEB-5A5D-6255-B01372A3F07C}"/>
              </a:ext>
            </a:extLst>
          </p:cNvPr>
          <p:cNvSpPr txBox="1"/>
          <p:nvPr/>
        </p:nvSpPr>
        <p:spPr>
          <a:xfrm>
            <a:off x="6733732" y="998162"/>
            <a:ext cx="5282871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b="1">
                <a:solidFill>
                  <a:srgbClr val="FF0000"/>
                </a:solidFill>
              </a:rPr>
              <a:t>工艺类型：送粉</a:t>
            </a:r>
            <a:r>
              <a:rPr lang="en-US" altLang="zh-CN" b="1">
                <a:solidFill>
                  <a:srgbClr val="FF0000"/>
                </a:solidFill>
              </a:rPr>
              <a:t>/</a:t>
            </a:r>
            <a:r>
              <a:rPr lang="zh-CN" altLang="en-US" b="1">
                <a:solidFill>
                  <a:srgbClr val="FF0000"/>
                </a:solidFill>
              </a:rPr>
              <a:t>送丝</a:t>
            </a:r>
            <a:endParaRPr lang="en-US" altLang="zh-CN" b="1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b="1">
                <a:solidFill>
                  <a:srgbClr val="FF0000"/>
                </a:solidFill>
              </a:rPr>
              <a:t>模型类型：熔池多相流</a:t>
            </a:r>
            <a:r>
              <a:rPr lang="en-US" altLang="zh-CN" b="1">
                <a:solidFill>
                  <a:srgbClr val="FF0000"/>
                </a:solidFill>
              </a:rPr>
              <a:t>/</a:t>
            </a:r>
            <a:r>
              <a:rPr lang="zh-CN" altLang="en-US" b="1">
                <a:solidFill>
                  <a:srgbClr val="FF0000"/>
                </a:solidFill>
              </a:rPr>
              <a:t>热力耦合</a:t>
            </a:r>
            <a:r>
              <a:rPr lang="en-US" altLang="zh-CN" b="1">
                <a:solidFill>
                  <a:srgbClr val="FF0000"/>
                </a:solidFill>
              </a:rPr>
              <a:t>/PINN/LBM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熔覆</a:t>
            </a:r>
            <a:r>
              <a:rPr lang="en-US" altLang="zh-CN"/>
              <a:t>/</a:t>
            </a:r>
            <a:r>
              <a:rPr lang="zh-CN" altLang="en-US"/>
              <a:t>基板材料：从材料库中选取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激光功率为</a:t>
            </a:r>
            <a:r>
              <a:rPr lang="en-US" altLang="zh-CN"/>
              <a:t>W</a:t>
            </a:r>
            <a:r>
              <a:rPr lang="zh-CN" altLang="en-US"/>
              <a:t>，熔覆速度单位为</a:t>
            </a:r>
            <a:r>
              <a:rPr lang="en-US" altLang="zh-CN"/>
              <a:t>mm/s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熔覆形式 ：输入层数</a:t>
            </a:r>
            <a:r>
              <a:rPr lang="en-US" altLang="zh-CN"/>
              <a:t>/</a:t>
            </a:r>
            <a:r>
              <a:rPr lang="zh-CN" altLang="en-US"/>
              <a:t>道数，单道尺寸，基板尺寸等，自定义输入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初始条件：输入熔覆层和基板的初始温度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边界条件：输入表面对流换热系数和辐射系数</a:t>
            </a:r>
            <a:endParaRPr lang="en-US" altLang="zh-CN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/>
              <a:t>添加</a:t>
            </a:r>
            <a:r>
              <a:rPr lang="en-US" altLang="zh-CN"/>
              <a:t>/</a:t>
            </a:r>
            <a:r>
              <a:rPr lang="zh-CN" altLang="en-US"/>
              <a:t>删除：已经创建好的模型文件及辅助文件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84ADAC5-D8A2-D888-0D33-596F7F4CBA06}"/>
              </a:ext>
            </a:extLst>
          </p:cNvPr>
          <p:cNvSpPr txBox="1"/>
          <p:nvPr/>
        </p:nvSpPr>
        <p:spPr>
          <a:xfrm>
            <a:off x="7099327" y="4938302"/>
            <a:ext cx="4551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一个模型用一个文件夹保存。所设置的关键字形成</a:t>
            </a:r>
            <a:r>
              <a:rPr lang="en-US" altLang="zh-CN"/>
              <a:t>text</a:t>
            </a:r>
            <a:r>
              <a:rPr lang="zh-CN" altLang="en-US"/>
              <a:t>文件，模型软件与</a:t>
            </a:r>
            <a:r>
              <a:rPr lang="en-US" altLang="zh-CN"/>
              <a:t>text</a:t>
            </a:r>
            <a:r>
              <a:rPr lang="zh-CN" altLang="en-US"/>
              <a:t>文件同出在一级目录。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196DBC-2C41-F7B4-3750-9B80EC6B63BB}"/>
              </a:ext>
            </a:extLst>
          </p:cNvPr>
          <p:cNvSpPr/>
          <p:nvPr/>
        </p:nvSpPr>
        <p:spPr>
          <a:xfrm>
            <a:off x="538234" y="1879931"/>
            <a:ext cx="963211" cy="3754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模型类型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8AB11F2-C4D9-4AAD-FED8-B16E75E98A91}"/>
              </a:ext>
            </a:extLst>
          </p:cNvPr>
          <p:cNvSpPr/>
          <p:nvPr/>
        </p:nvSpPr>
        <p:spPr>
          <a:xfrm>
            <a:off x="1614480" y="1879931"/>
            <a:ext cx="1650213" cy="3754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48F37C10-E838-152F-EADA-696873579D46}"/>
              </a:ext>
            </a:extLst>
          </p:cNvPr>
          <p:cNvGrpSpPr/>
          <p:nvPr/>
        </p:nvGrpSpPr>
        <p:grpSpPr>
          <a:xfrm>
            <a:off x="2954798" y="1879931"/>
            <a:ext cx="309895" cy="369241"/>
            <a:chOff x="5969000" y="1574679"/>
            <a:chExt cx="309895" cy="369241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B45833D-B131-B23B-D14B-D9EF80641ED4}"/>
                </a:ext>
              </a:extLst>
            </p:cNvPr>
            <p:cNvSpPr/>
            <p:nvPr/>
          </p:nvSpPr>
          <p:spPr>
            <a:xfrm>
              <a:off x="5969000" y="1574679"/>
              <a:ext cx="309895" cy="369241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23E38CF-AA6B-6A1B-7485-0A630D28A0DB}"/>
                </a:ext>
              </a:extLst>
            </p:cNvPr>
            <p:cNvSpPr/>
            <p:nvPr/>
          </p:nvSpPr>
          <p:spPr>
            <a:xfrm flipV="1">
              <a:off x="6047326" y="1711110"/>
              <a:ext cx="141061" cy="12944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782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1998D722-FE55-8CF2-9F06-98635FB072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00" y="1897743"/>
            <a:ext cx="2040487" cy="4317473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38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模型库导引（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顶角 5">
            <a:extLst>
              <a:ext uri="{FF2B5EF4-FFF2-40B4-BE49-F238E27FC236}">
                <a16:creationId xmlns:a16="http://schemas.microsoft.com/office/drawing/2014/main" id="{7830AA28-64EB-C44D-8C72-F4F6EEAEC891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3F9606E-BB4B-B4AA-2671-C2BF9263FE0B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528F150-F2D9-7DD8-07A6-CA43C90F4DF2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26F1CAD-8628-B3AB-E260-504521B80CAE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1159D17D-CFCB-D1C2-3F4A-C5E16BB4B82F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>
                  <a:extLst>
                    <a:ext uri="{FF2B5EF4-FFF2-40B4-BE49-F238E27FC236}">
                      <a16:creationId xmlns:a16="http://schemas.microsoft.com/office/drawing/2014/main" id="{65DC9022-E3B6-B9E4-AA74-66F545A55BF6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14915A2-501B-D9EA-FC60-5AE8707A43A1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5164A92-FF0D-457B-14B3-1862A2217BAA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28D40C3-E2E2-A1C3-A53B-DF8D872ABDFD}"/>
              </a:ext>
            </a:extLst>
          </p:cNvPr>
          <p:cNvSpPr/>
          <p:nvPr/>
        </p:nvSpPr>
        <p:spPr>
          <a:xfrm>
            <a:off x="1466125" y="2959036"/>
            <a:ext cx="1123513" cy="19479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1AE346A-E23A-9619-06FF-4F5DD2A7E8B0}"/>
              </a:ext>
            </a:extLst>
          </p:cNvPr>
          <p:cNvSpPr txBox="1"/>
          <p:nvPr/>
        </p:nvSpPr>
        <p:spPr>
          <a:xfrm>
            <a:off x="3635527" y="2113888"/>
            <a:ext cx="79071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4</a:t>
            </a:r>
            <a:r>
              <a:rPr lang="zh-CN" altLang="en-US" sz="1600"/>
              <a:t>、右击模型，显示下拉菜单，包括</a:t>
            </a:r>
            <a:r>
              <a:rPr lang="zh-CN" altLang="en-US" sz="1600" b="1"/>
              <a:t>打开、重命名、删除</a:t>
            </a:r>
            <a:endParaRPr lang="zh-CN" altLang="en-US" sz="16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7A96A0-D85A-16F8-E1CB-B545D57E90A0}"/>
              </a:ext>
            </a:extLst>
          </p:cNvPr>
          <p:cNvSpPr txBox="1"/>
          <p:nvPr/>
        </p:nvSpPr>
        <p:spPr>
          <a:xfrm>
            <a:off x="4370675" y="2613374"/>
            <a:ext cx="50853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编辑：弹出模型对话框</a:t>
            </a:r>
            <a:endParaRPr lang="en-US" altLang="zh-CN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打开：</a:t>
            </a:r>
            <a:r>
              <a:rPr lang="zh-CN" altLang="en-US" sz="1600"/>
              <a:t>打开该模型所在文件夹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复制：</a:t>
            </a:r>
            <a:r>
              <a:rPr lang="zh-CN" altLang="en-US" sz="1600"/>
              <a:t>复制该模型文件夹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重命名：</a:t>
            </a:r>
            <a:r>
              <a:rPr lang="zh-CN" altLang="en-US" sz="1600"/>
              <a:t>弹出重命名对话框，修改该模型名称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删除：</a:t>
            </a:r>
            <a:r>
              <a:rPr lang="zh-CN" altLang="en-US" sz="1600"/>
              <a:t>删除模型，设置删除提示</a:t>
            </a:r>
            <a:endParaRPr lang="en-US" altLang="zh-CN" sz="160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953CF7-03A4-CB03-624D-66A63909DE8F}"/>
              </a:ext>
            </a:extLst>
          </p:cNvPr>
          <p:cNvSpPr txBox="1"/>
          <p:nvPr/>
        </p:nvSpPr>
        <p:spPr>
          <a:xfrm>
            <a:off x="5239059" y="4143722"/>
            <a:ext cx="1328376" cy="33855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/>
              <a:t>模型</a:t>
            </a:r>
            <a:r>
              <a:rPr lang="en-US" altLang="zh-CN" sz="1600" b="1"/>
              <a:t>1</a:t>
            </a:r>
            <a:endParaRPr lang="zh-CN" altLang="en-US" sz="1600" b="1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39126E-5EDC-6265-4D1F-1605D0236E7A}"/>
              </a:ext>
            </a:extLst>
          </p:cNvPr>
          <p:cNvSpPr txBox="1"/>
          <p:nvPr/>
        </p:nvSpPr>
        <p:spPr>
          <a:xfrm>
            <a:off x="6173469" y="4757640"/>
            <a:ext cx="1166151" cy="116955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编辑</a:t>
            </a:r>
            <a:endParaRPr lang="en-US" altLang="zh-CN" sz="1400"/>
          </a:p>
          <a:p>
            <a:pPr algn="ctr"/>
            <a:r>
              <a:rPr lang="zh-CN" altLang="en-US" sz="1400"/>
              <a:t>打开</a:t>
            </a:r>
            <a:endParaRPr lang="en-US" altLang="zh-CN" sz="1400"/>
          </a:p>
          <a:p>
            <a:pPr algn="ctr"/>
            <a:r>
              <a:rPr lang="zh-CN" altLang="en-US" sz="1400"/>
              <a:t>复制</a:t>
            </a:r>
            <a:endParaRPr lang="en-US" altLang="zh-CN" sz="1400"/>
          </a:p>
          <a:p>
            <a:pPr algn="ctr"/>
            <a:r>
              <a:rPr lang="zh-CN" altLang="en-US" sz="1400"/>
              <a:t>重命名</a:t>
            </a:r>
            <a:endParaRPr lang="en-US" altLang="zh-CN" sz="1400"/>
          </a:p>
          <a:p>
            <a:pPr algn="ctr"/>
            <a:r>
              <a:rPr lang="zh-CN" altLang="en-US" sz="1400"/>
              <a:t>删除</a:t>
            </a:r>
            <a:endParaRPr lang="en-US" altLang="zh-CN" sz="1400"/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17DB557D-8506-E22D-1E2E-F321056AB7FF}"/>
              </a:ext>
            </a:extLst>
          </p:cNvPr>
          <p:cNvCxnSpPr>
            <a:cxnSpLocks/>
            <a:stCxn id="39" idx="2"/>
            <a:endCxn id="40" idx="1"/>
          </p:cNvCxnSpPr>
          <p:nvPr/>
        </p:nvCxnSpPr>
        <p:spPr>
          <a:xfrm rot="16200000" flipH="1">
            <a:off x="5608288" y="4777235"/>
            <a:ext cx="860140" cy="27022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4F1DABAE-2322-A0B2-1749-D18A9AE7F122}"/>
              </a:ext>
            </a:extLst>
          </p:cNvPr>
          <p:cNvSpPr/>
          <p:nvPr/>
        </p:nvSpPr>
        <p:spPr>
          <a:xfrm>
            <a:off x="1466125" y="3447583"/>
            <a:ext cx="1084432" cy="2565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B3EE45CA-AD60-636D-61ED-2F36B384D9FC}"/>
              </a:ext>
            </a:extLst>
          </p:cNvPr>
          <p:cNvSpPr/>
          <p:nvPr/>
        </p:nvSpPr>
        <p:spPr>
          <a:xfrm>
            <a:off x="1542202" y="4056479"/>
            <a:ext cx="1000002" cy="21072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95B7320-E686-FAE0-2C1A-0AD063658F20}"/>
              </a:ext>
            </a:extLst>
          </p:cNvPr>
          <p:cNvSpPr/>
          <p:nvPr/>
        </p:nvSpPr>
        <p:spPr>
          <a:xfrm>
            <a:off x="1583111" y="5407637"/>
            <a:ext cx="957665" cy="2946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2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95DD646F-9411-018A-ED29-C5BA8B99F0D0}"/>
              </a:ext>
            </a:extLst>
          </p:cNvPr>
          <p:cNvSpPr txBox="1"/>
          <p:nvPr/>
        </p:nvSpPr>
        <p:spPr>
          <a:xfrm>
            <a:off x="3433233" y="1976735"/>
            <a:ext cx="53255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/>
              <a:t>项目库设计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47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43813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775607-545B-D201-6AF5-DC08DF051391}"/>
              </a:ext>
            </a:extLst>
          </p:cNvPr>
          <p:cNvSpPr txBox="1"/>
          <p:nvPr/>
        </p:nvSpPr>
        <p:spPr>
          <a:xfrm>
            <a:off x="1229451" y="919577"/>
            <a:ext cx="906308" cy="37222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F7FC89-6937-1EE8-55AF-A3599E790115}"/>
              </a:ext>
            </a:extLst>
          </p:cNvPr>
          <p:cNvSpPr txBox="1"/>
          <p:nvPr/>
        </p:nvSpPr>
        <p:spPr>
          <a:xfrm>
            <a:off x="2135758" y="1430525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设置工作路径</a:t>
            </a:r>
          </a:p>
        </p:txBody>
      </p: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EF29470A-AA84-7391-EDDF-B38B1429EC68}"/>
              </a:ext>
            </a:extLst>
          </p:cNvPr>
          <p:cNvCxnSpPr>
            <a:stCxn id="2" idx="2"/>
            <a:endCxn id="6" idx="1"/>
          </p:cNvCxnSpPr>
          <p:nvPr/>
        </p:nvCxnSpPr>
        <p:spPr>
          <a:xfrm rot="16200000" flipH="1">
            <a:off x="1747489" y="1226921"/>
            <a:ext cx="323385" cy="4531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0B5E292-5CBD-2C96-BB9A-034B2C032DE9}"/>
              </a:ext>
            </a:extLst>
          </p:cNvPr>
          <p:cNvSpPr txBox="1"/>
          <p:nvPr/>
        </p:nvSpPr>
        <p:spPr>
          <a:xfrm>
            <a:off x="2135758" y="2559770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保存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E0792B-0746-9301-6A1E-A58DCF79B310}"/>
              </a:ext>
            </a:extLst>
          </p:cNvPr>
          <p:cNvSpPr txBox="1"/>
          <p:nvPr/>
        </p:nvSpPr>
        <p:spPr>
          <a:xfrm>
            <a:off x="2135758" y="3078194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另存为</a:t>
            </a:r>
          </a:p>
        </p:txBody>
      </p: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6ACF5545-6D43-C7A7-9ABA-5827B5EEECE7}"/>
              </a:ext>
            </a:extLst>
          </p:cNvPr>
          <p:cNvCxnSpPr>
            <a:stCxn id="2" idx="2"/>
            <a:endCxn id="12" idx="1"/>
          </p:cNvCxnSpPr>
          <p:nvPr/>
        </p:nvCxnSpPr>
        <p:spPr>
          <a:xfrm rot="16200000" flipH="1">
            <a:off x="1182866" y="1791544"/>
            <a:ext cx="1452630" cy="4531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>
            <a:extLst>
              <a:ext uri="{FF2B5EF4-FFF2-40B4-BE49-F238E27FC236}">
                <a16:creationId xmlns:a16="http://schemas.microsoft.com/office/drawing/2014/main" id="{72CCFA4C-2038-8846-C91A-A0C838B475F2}"/>
              </a:ext>
            </a:extLst>
          </p:cNvPr>
          <p:cNvCxnSpPr>
            <a:stCxn id="2" idx="2"/>
            <a:endCxn id="13" idx="1"/>
          </p:cNvCxnSpPr>
          <p:nvPr/>
        </p:nvCxnSpPr>
        <p:spPr>
          <a:xfrm rot="16200000" flipH="1">
            <a:off x="923654" y="2050756"/>
            <a:ext cx="1971054" cy="4531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72D1C566-180E-D30A-0286-4477C3E68F13}"/>
              </a:ext>
            </a:extLst>
          </p:cNvPr>
          <p:cNvSpPr txBox="1"/>
          <p:nvPr/>
        </p:nvSpPr>
        <p:spPr>
          <a:xfrm>
            <a:off x="2135758" y="3636437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退出</a:t>
            </a:r>
          </a:p>
        </p:txBody>
      </p:sp>
      <p:cxnSp>
        <p:nvCxnSpPr>
          <p:cNvPr id="41" name="连接符: 肘形 40">
            <a:extLst>
              <a:ext uri="{FF2B5EF4-FFF2-40B4-BE49-F238E27FC236}">
                <a16:creationId xmlns:a16="http://schemas.microsoft.com/office/drawing/2014/main" id="{DC2B4A02-FEB7-BF19-FD5D-37EC3768F101}"/>
              </a:ext>
            </a:extLst>
          </p:cNvPr>
          <p:cNvCxnSpPr>
            <a:stCxn id="2" idx="2"/>
            <a:endCxn id="35" idx="1"/>
          </p:cNvCxnSpPr>
          <p:nvPr/>
        </p:nvCxnSpPr>
        <p:spPr>
          <a:xfrm rot="16200000" flipH="1">
            <a:off x="644533" y="2329877"/>
            <a:ext cx="2529297" cy="4531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0B20AE0D-E3C0-9641-372C-C992F3F2E5FD}"/>
              </a:ext>
            </a:extLst>
          </p:cNvPr>
          <p:cNvSpPr txBox="1"/>
          <p:nvPr/>
        </p:nvSpPr>
        <p:spPr>
          <a:xfrm>
            <a:off x="3932511" y="1353580"/>
            <a:ext cx="7030038" cy="52322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1. </a:t>
            </a:r>
            <a:r>
              <a:rPr lang="zh-CN" altLang="en-US" sz="1400"/>
              <a:t>更改确定数据库根目录；选定后，导引树显示当前数据库中所有的材料库、设备库、程序库、模型库和项目库（不展开）</a:t>
            </a:r>
            <a:endParaRPr lang="en-US" altLang="zh-CN" sz="140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CACD1227-934F-63DA-1839-367039048A2A}"/>
              </a:ext>
            </a:extLst>
          </p:cNvPr>
          <p:cNvSpPr txBox="1"/>
          <p:nvPr/>
        </p:nvSpPr>
        <p:spPr>
          <a:xfrm>
            <a:off x="3932511" y="2559770"/>
            <a:ext cx="7030038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保存整个数据库到所设置的工作路径中</a:t>
            </a:r>
            <a:endParaRPr lang="en-US" altLang="zh-CN" sz="1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B01DC3C-48BB-B3B2-033B-0E117C655AC7}"/>
              </a:ext>
            </a:extLst>
          </p:cNvPr>
          <p:cNvSpPr txBox="1"/>
          <p:nvPr/>
        </p:nvSpPr>
        <p:spPr>
          <a:xfrm>
            <a:off x="3932511" y="3108972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数据库另存到其他地方，可选择保存的内容</a:t>
            </a:r>
            <a:endParaRPr lang="en-US" altLang="zh-CN" sz="1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EDE8319-A9A0-C203-4C0A-2D0BDF6F30F2}"/>
              </a:ext>
            </a:extLst>
          </p:cNvPr>
          <p:cNvSpPr txBox="1"/>
          <p:nvPr/>
        </p:nvSpPr>
        <p:spPr>
          <a:xfrm>
            <a:off x="3932511" y="3636437"/>
            <a:ext cx="7030038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退出软件</a:t>
            </a:r>
            <a:endParaRPr lang="en-US" altLang="zh-CN" sz="140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317672FB-D34C-4E52-1F04-12C0AB9A2DC6}"/>
              </a:ext>
            </a:extLst>
          </p:cNvPr>
          <p:cNvCxnSpPr>
            <a:cxnSpLocks/>
            <a:stCxn id="6" idx="3"/>
            <a:endCxn id="43" idx="1"/>
          </p:cNvCxnSpPr>
          <p:nvPr/>
        </p:nvCxnSpPr>
        <p:spPr>
          <a:xfrm flipV="1">
            <a:off x="3826992" y="1615190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89B974A-3ABD-7D54-23DB-DD1D6E9FB9A1}"/>
              </a:ext>
            </a:extLst>
          </p:cNvPr>
          <p:cNvCxnSpPr>
            <a:stCxn id="12" idx="3"/>
            <a:endCxn id="56" idx="1"/>
          </p:cNvCxnSpPr>
          <p:nvPr/>
        </p:nvCxnSpPr>
        <p:spPr>
          <a:xfrm>
            <a:off x="3826992" y="2744436"/>
            <a:ext cx="105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7118318-F456-EC8A-CECB-36BF2C966C5D}"/>
              </a:ext>
            </a:extLst>
          </p:cNvPr>
          <p:cNvCxnSpPr>
            <a:stCxn id="13" idx="3"/>
            <a:endCxn id="57" idx="1"/>
          </p:cNvCxnSpPr>
          <p:nvPr/>
        </p:nvCxnSpPr>
        <p:spPr>
          <a:xfrm>
            <a:off x="3826992" y="3262860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9BA97CE-2A6B-E02C-053E-5E3C6F95BA33}"/>
              </a:ext>
            </a:extLst>
          </p:cNvPr>
          <p:cNvCxnSpPr>
            <a:stCxn id="35" idx="3"/>
            <a:endCxn id="58" idx="1"/>
          </p:cNvCxnSpPr>
          <p:nvPr/>
        </p:nvCxnSpPr>
        <p:spPr>
          <a:xfrm>
            <a:off x="3826992" y="3821103"/>
            <a:ext cx="1055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CAE41A5-56B3-DE78-29B8-9FE33BC767C5}"/>
              </a:ext>
            </a:extLst>
          </p:cNvPr>
          <p:cNvSpPr txBox="1"/>
          <p:nvPr/>
        </p:nvSpPr>
        <p:spPr>
          <a:xfrm>
            <a:off x="2135758" y="2025785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刷新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A969CD1-5271-54DC-3722-A45E5ED6D50D}"/>
              </a:ext>
            </a:extLst>
          </p:cNvPr>
          <p:cNvSpPr txBox="1"/>
          <p:nvPr/>
        </p:nvSpPr>
        <p:spPr>
          <a:xfrm>
            <a:off x="3932511" y="2056143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在对数据库进行多个操作后，刷新显示导引树与数据库同步</a:t>
            </a:r>
            <a:endParaRPr lang="en-US" altLang="zh-CN" sz="1400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C56AAEF-058C-4BFF-7F85-87C8D89E637E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826992" y="2210032"/>
            <a:ext cx="105519" cy="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20A0B2B9-F97C-5FD2-9055-C8CA2DB15F36}"/>
              </a:ext>
            </a:extLst>
          </p:cNvPr>
          <p:cNvCxnSpPr>
            <a:stCxn id="2" idx="2"/>
            <a:endCxn id="17" idx="1"/>
          </p:cNvCxnSpPr>
          <p:nvPr/>
        </p:nvCxnSpPr>
        <p:spPr>
          <a:xfrm rot="16200000" flipH="1">
            <a:off x="1449859" y="1524551"/>
            <a:ext cx="918645" cy="45315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266332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表格&#10;&#10;低可信度描述已自动生成">
            <a:extLst>
              <a:ext uri="{FF2B5EF4-FFF2-40B4-BE49-F238E27FC236}">
                <a16:creationId xmlns:a16="http://schemas.microsoft.com/office/drawing/2014/main" id="{A0B99AF4-E3AC-D10F-F25C-0A562FDEE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84" y="2231089"/>
            <a:ext cx="2639779" cy="3677202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7FD0415A-9C24-F422-1153-B07F7BD7D3F5}"/>
              </a:ext>
            </a:extLst>
          </p:cNvPr>
          <p:cNvSpPr/>
          <p:nvPr/>
        </p:nvSpPr>
        <p:spPr>
          <a:xfrm>
            <a:off x="618066" y="-2160001"/>
            <a:ext cx="2810933" cy="40904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40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63280A0-3C0B-DC3C-DC43-002EFD05645A}"/>
              </a:ext>
            </a:extLst>
          </p:cNvPr>
          <p:cNvGrpSpPr/>
          <p:nvPr/>
        </p:nvGrpSpPr>
        <p:grpSpPr>
          <a:xfrm>
            <a:off x="551729" y="970767"/>
            <a:ext cx="11151025" cy="5163334"/>
            <a:chOff x="551729" y="970767"/>
            <a:chExt cx="11151025" cy="5163334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12BFBE0-C69C-DE5A-4043-88B3F98C8DFD}"/>
                </a:ext>
              </a:extLst>
            </p:cNvPr>
            <p:cNvSpPr/>
            <p:nvPr/>
          </p:nvSpPr>
          <p:spPr>
            <a:xfrm>
              <a:off x="551730" y="1024589"/>
              <a:ext cx="11151024" cy="305712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标题栏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460D2A-A227-ADD7-F8F7-08D25FC0244F}"/>
                </a:ext>
              </a:extLst>
            </p:cNvPr>
            <p:cNvSpPr/>
            <p:nvPr/>
          </p:nvSpPr>
          <p:spPr>
            <a:xfrm>
              <a:off x="551729" y="1330301"/>
              <a:ext cx="11151025" cy="4803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66ECB18-A904-9279-DB57-3585A7C514F3}"/>
                </a:ext>
              </a:extLst>
            </p:cNvPr>
            <p:cNvGrpSpPr/>
            <p:nvPr/>
          </p:nvGrpSpPr>
          <p:grpSpPr>
            <a:xfrm>
              <a:off x="10758238" y="970767"/>
              <a:ext cx="882032" cy="372618"/>
              <a:chOff x="5648241" y="318669"/>
              <a:chExt cx="882032" cy="372618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7EC1F5-5CA8-12D1-3915-F641CCFD095B}"/>
                  </a:ext>
                </a:extLst>
              </p:cNvPr>
              <p:cNvSpPr txBox="1"/>
              <p:nvPr/>
            </p:nvSpPr>
            <p:spPr>
              <a:xfrm>
                <a:off x="5648241" y="318669"/>
                <a:ext cx="372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— </a:t>
                </a:r>
                <a:endParaRPr lang="zh-CN" altLang="en-US" b="1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D7C16EA-99EE-2852-AC75-F1FB7AB4CAF7}"/>
                  </a:ext>
                </a:extLst>
              </p:cNvPr>
              <p:cNvSpPr/>
              <p:nvPr/>
            </p:nvSpPr>
            <p:spPr>
              <a:xfrm>
                <a:off x="5991630" y="44147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⊠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6365A9-DA8C-2608-9D07-1FD4B0CA49FD}"/>
                </a:ext>
              </a:extLst>
            </p:cNvPr>
            <p:cNvSpPr/>
            <p:nvPr/>
          </p:nvSpPr>
          <p:spPr>
            <a:xfrm>
              <a:off x="551729" y="1330301"/>
              <a:ext cx="11151025" cy="486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文件   材料   设备   工艺  程序  模型   项目  更新       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B552B0-EDF6-8390-3EF8-51DCA3A058BE}"/>
                </a:ext>
              </a:extLst>
            </p:cNvPr>
            <p:cNvSpPr/>
            <p:nvPr/>
          </p:nvSpPr>
          <p:spPr>
            <a:xfrm>
              <a:off x="551729" y="1816628"/>
              <a:ext cx="2980948" cy="431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5233CC3-C05A-F695-C81D-CBBDE9251CB1}"/>
              </a:ext>
            </a:extLst>
          </p:cNvPr>
          <p:cNvSpPr txBox="1"/>
          <p:nvPr/>
        </p:nvSpPr>
        <p:spPr>
          <a:xfrm>
            <a:off x="1795875" y="217149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一级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8C1F59A-3109-E7A3-6D83-08550D533463}"/>
              </a:ext>
            </a:extLst>
          </p:cNvPr>
          <p:cNvSpPr txBox="1"/>
          <p:nvPr/>
        </p:nvSpPr>
        <p:spPr>
          <a:xfrm>
            <a:off x="1795061" y="264470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二级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E3FA2EE2-F8F3-4F0C-56C7-3D734BA92A2C}"/>
              </a:ext>
            </a:extLst>
          </p:cNvPr>
          <p:cNvSpPr txBox="1"/>
          <p:nvPr/>
        </p:nvSpPr>
        <p:spPr>
          <a:xfrm>
            <a:off x="2137961" y="291361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三级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A2FB9C53-6F11-6CE9-5BB8-B27BFC89F7DA}"/>
              </a:ext>
            </a:extLst>
          </p:cNvPr>
          <p:cNvSpPr txBox="1"/>
          <p:nvPr/>
        </p:nvSpPr>
        <p:spPr>
          <a:xfrm>
            <a:off x="2732000" y="3225283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四级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F31081C-0B88-7810-AE75-9879DEFB4C6E}"/>
              </a:ext>
            </a:extLst>
          </p:cNvPr>
          <p:cNvSpPr txBox="1"/>
          <p:nvPr/>
        </p:nvSpPr>
        <p:spPr>
          <a:xfrm>
            <a:off x="3623733" y="2091267"/>
            <a:ext cx="78316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1.</a:t>
            </a:r>
            <a:r>
              <a:rPr lang="zh-CN" altLang="en-US" sz="1600" b="1"/>
              <a:t>一级（项目库）、二级（整个项目）、三级（项目信息）、四级（具体信息） </a:t>
            </a:r>
            <a:endParaRPr lang="en-US" altLang="zh-CN" sz="160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5E1D612-CE3C-8E94-A3CB-5E8D47798498}"/>
              </a:ext>
            </a:extLst>
          </p:cNvPr>
          <p:cNvSpPr txBox="1"/>
          <p:nvPr/>
        </p:nvSpPr>
        <p:spPr>
          <a:xfrm>
            <a:off x="3623733" y="2482550"/>
            <a:ext cx="79830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/>
              <a:t>2. </a:t>
            </a:r>
            <a:r>
              <a:rPr lang="zh-CN" altLang="en-US" sz="1600"/>
              <a:t>右击“设备库”，显示下拉菜单，包括</a:t>
            </a:r>
            <a:r>
              <a:rPr lang="zh-CN" altLang="en-US" sz="1600" b="1"/>
              <a:t>打开项目库、刷新项目库、筛选项目、新建项目 </a:t>
            </a:r>
            <a:endParaRPr lang="en-US" altLang="zh-CN" sz="160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6407305-7281-CCB4-D825-22001B895BCD}"/>
              </a:ext>
            </a:extLst>
          </p:cNvPr>
          <p:cNvSpPr txBox="1"/>
          <p:nvPr/>
        </p:nvSpPr>
        <p:spPr>
          <a:xfrm>
            <a:off x="3875577" y="3126455"/>
            <a:ext cx="78198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打开项目库：</a:t>
            </a:r>
            <a:r>
              <a:rPr lang="zh-CN" altLang="en-US" sz="1400"/>
              <a:t>打开项目库所在文件夹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刷新项目库：</a:t>
            </a:r>
            <a:r>
              <a:rPr lang="zh-CN" altLang="en-US" sz="1400"/>
              <a:t>更新导引树显示，实现导引树与数据库同步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筛选项目：</a:t>
            </a:r>
            <a:r>
              <a:rPr lang="zh-CN" altLang="en-US" sz="1400"/>
              <a:t>弹出筛选项目对话框，筛选后打开项目，在导引树中显示该项目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新建项目：</a:t>
            </a:r>
            <a:r>
              <a:rPr lang="zh-CN" altLang="en-US" sz="1400"/>
              <a:t>弹出新建项目对话框，填写名称，并确定。在项目库中显示一个空白新项目。项目名称采用“项目</a:t>
            </a:r>
            <a:r>
              <a:rPr lang="en-US" altLang="zh-CN" sz="1400"/>
              <a:t>+</a:t>
            </a:r>
            <a:r>
              <a:rPr lang="zh-CN" altLang="en-US" sz="1400"/>
              <a:t>序号”构成，序号基于项目库中项目名称顺序形成。</a:t>
            </a:r>
            <a:endParaRPr lang="en-US" altLang="zh-CN" sz="1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29A8184-744E-376F-25D3-6152F64F7A5A}"/>
              </a:ext>
            </a:extLst>
          </p:cNvPr>
          <p:cNvGrpSpPr/>
          <p:nvPr/>
        </p:nvGrpSpPr>
        <p:grpSpPr>
          <a:xfrm>
            <a:off x="8770768" y="4363897"/>
            <a:ext cx="2330859" cy="1730665"/>
            <a:chOff x="8770768" y="4154481"/>
            <a:chExt cx="2330859" cy="1730665"/>
          </a:xfrm>
        </p:grpSpPr>
        <p:sp>
          <p:nvSpPr>
            <p:cNvPr id="87" name="矩形: 圆顶角 86">
              <a:extLst>
                <a:ext uri="{FF2B5EF4-FFF2-40B4-BE49-F238E27FC236}">
                  <a16:creationId xmlns:a16="http://schemas.microsoft.com/office/drawing/2014/main" id="{060B1AAA-7071-2D01-FC2D-96C5E8C1FC5E}"/>
                </a:ext>
              </a:extLst>
            </p:cNvPr>
            <p:cNvSpPr/>
            <p:nvPr/>
          </p:nvSpPr>
          <p:spPr>
            <a:xfrm>
              <a:off x="8770768" y="4154481"/>
              <a:ext cx="2330859" cy="381714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>
                  <a:solidFill>
                    <a:schemeClr val="tx1"/>
                  </a:solidFill>
                </a:rPr>
                <a:t>新建项目</a:t>
              </a:r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89C58137-32A8-75EB-8723-25B34D19F1AD}"/>
                </a:ext>
              </a:extLst>
            </p:cNvPr>
            <p:cNvSpPr/>
            <p:nvPr/>
          </p:nvSpPr>
          <p:spPr>
            <a:xfrm>
              <a:off x="8770768" y="4536195"/>
              <a:ext cx="2330859" cy="13489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7CEB6A1-4AF4-7CAE-812F-047E3BB732CC}"/>
                </a:ext>
              </a:extLst>
            </p:cNvPr>
            <p:cNvSpPr/>
            <p:nvPr/>
          </p:nvSpPr>
          <p:spPr>
            <a:xfrm>
              <a:off x="8776421" y="4720592"/>
              <a:ext cx="728278" cy="2994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977E7AE-7CE4-2850-AAB3-E2BA60B87467}"/>
                </a:ext>
              </a:extLst>
            </p:cNvPr>
            <p:cNvSpPr/>
            <p:nvPr/>
          </p:nvSpPr>
          <p:spPr>
            <a:xfrm>
              <a:off x="9487772" y="4712671"/>
              <a:ext cx="1276885" cy="2994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项目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6" name="矩形: 圆角 95">
              <a:extLst>
                <a:ext uri="{FF2B5EF4-FFF2-40B4-BE49-F238E27FC236}">
                  <a16:creationId xmlns:a16="http://schemas.microsoft.com/office/drawing/2014/main" id="{084B8069-AF01-7442-0666-8270420AE933}"/>
                </a:ext>
              </a:extLst>
            </p:cNvPr>
            <p:cNvSpPr/>
            <p:nvPr/>
          </p:nvSpPr>
          <p:spPr>
            <a:xfrm>
              <a:off x="8972183" y="5322051"/>
              <a:ext cx="728277" cy="3317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确定</a:t>
              </a:r>
            </a:p>
          </p:txBody>
        </p:sp>
        <p:sp>
          <p:nvSpPr>
            <p:cNvPr id="97" name="矩形: 圆角 96">
              <a:extLst>
                <a:ext uri="{FF2B5EF4-FFF2-40B4-BE49-F238E27FC236}">
                  <a16:creationId xmlns:a16="http://schemas.microsoft.com/office/drawing/2014/main" id="{8D437368-B8E6-7CDD-F453-974E4644EC1A}"/>
                </a:ext>
              </a:extLst>
            </p:cNvPr>
            <p:cNvSpPr/>
            <p:nvPr/>
          </p:nvSpPr>
          <p:spPr>
            <a:xfrm>
              <a:off x="9909593" y="5318762"/>
              <a:ext cx="855064" cy="33177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取消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F99ED4EF-23EC-1A67-7DAB-CB30CCD686AB}"/>
                    </a:ext>
                  </a:extLst>
                </p:cNvPr>
                <p:cNvSpPr txBox="1"/>
                <p:nvPr/>
              </p:nvSpPr>
              <p:spPr>
                <a:xfrm>
                  <a:off x="10634984" y="4200015"/>
                  <a:ext cx="46664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1400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 sz="1400"/>
                </a:p>
              </p:txBody>
            </p:sp>
          </mc:Choice>
          <mc:Fallback xmlns="">
            <p:sp>
              <p:nvSpPr>
                <p:cNvPr id="98" name="文本框 97">
                  <a:extLst>
                    <a:ext uri="{FF2B5EF4-FFF2-40B4-BE49-F238E27FC236}">
                      <a16:creationId xmlns:a16="http://schemas.microsoft.com/office/drawing/2014/main" id="{F99ED4EF-23EC-1A67-7DAB-CB30CCD686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4984" y="4200015"/>
                  <a:ext cx="466643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54BCE8-F568-328B-076B-DFA2C2133DC1}"/>
              </a:ext>
            </a:extLst>
          </p:cNvPr>
          <p:cNvSpPr/>
          <p:nvPr/>
        </p:nvSpPr>
        <p:spPr>
          <a:xfrm>
            <a:off x="668796" y="2146010"/>
            <a:ext cx="1123513" cy="4699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052ABF0-D4A9-B414-1B93-D2A655EA1567}"/>
              </a:ext>
            </a:extLst>
          </p:cNvPr>
          <p:cNvSpPr txBox="1"/>
          <p:nvPr/>
        </p:nvSpPr>
        <p:spPr>
          <a:xfrm>
            <a:off x="3610680" y="4507792"/>
            <a:ext cx="4810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3. </a:t>
            </a:r>
            <a:r>
              <a:rPr lang="zh-CN" altLang="en-US" sz="1600"/>
              <a:t>右击项目</a:t>
            </a:r>
            <a:r>
              <a:rPr lang="en-US" altLang="zh-CN" sz="1600"/>
              <a:t>1</a:t>
            </a:r>
            <a:r>
              <a:rPr lang="zh-CN" altLang="en-US" sz="1600"/>
              <a:t>（二级），显示下拉菜单，包括</a:t>
            </a:r>
            <a:r>
              <a:rPr lang="zh-CN" altLang="en-US" sz="1600" b="1"/>
              <a:t>重命名、复制、删除、展开</a:t>
            </a:r>
            <a:r>
              <a:rPr lang="en-US" altLang="zh-CN" sz="1600" b="1"/>
              <a:t>/</a:t>
            </a:r>
            <a:r>
              <a:rPr lang="zh-CN" altLang="en-US" sz="1600" b="1"/>
              <a:t>收起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495AFF-C971-BFE8-A3C2-0687B3F975A2}"/>
              </a:ext>
            </a:extLst>
          </p:cNvPr>
          <p:cNvSpPr txBox="1"/>
          <p:nvPr/>
        </p:nvSpPr>
        <p:spPr>
          <a:xfrm>
            <a:off x="4028804" y="5128779"/>
            <a:ext cx="33432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重命名</a:t>
            </a:r>
            <a:r>
              <a:rPr lang="en-US" altLang="zh-CN" sz="1400" b="1"/>
              <a:t>: </a:t>
            </a:r>
            <a:r>
              <a:rPr lang="zh-CN" altLang="en-US" sz="1400"/>
              <a:t>重命名项目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复制：</a:t>
            </a:r>
            <a:r>
              <a:rPr lang="zh-CN" altLang="en-US" sz="1400"/>
              <a:t>复制项目，并重新命名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删除：</a:t>
            </a:r>
            <a:r>
              <a:rPr lang="zh-CN" altLang="en-US" sz="1400"/>
              <a:t>删除项目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展开</a:t>
            </a:r>
            <a:r>
              <a:rPr lang="en-US" altLang="zh-CN" sz="1400" b="1"/>
              <a:t>/</a:t>
            </a:r>
            <a:r>
              <a:rPr lang="zh-CN" altLang="en-US" sz="1400" b="1"/>
              <a:t>收起：</a:t>
            </a:r>
            <a:r>
              <a:rPr lang="zh-CN" altLang="en-US" sz="1400"/>
              <a:t>完全展开</a:t>
            </a:r>
            <a:r>
              <a:rPr lang="en-US" altLang="zh-CN" sz="1400"/>
              <a:t>/</a:t>
            </a:r>
            <a:r>
              <a:rPr lang="zh-CN" altLang="en-US" sz="1400"/>
              <a:t>收起项目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594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435C4C4E-3312-3F47-B964-35EC1FE0AF2D}"/>
              </a:ext>
            </a:extLst>
          </p:cNvPr>
          <p:cNvSpPr txBox="1"/>
          <p:nvPr/>
        </p:nvSpPr>
        <p:spPr>
          <a:xfrm>
            <a:off x="330200" y="200680"/>
            <a:ext cx="39837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项目筛选对话框（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796537-4636-2837-39B6-90264ED55442}"/>
              </a:ext>
            </a:extLst>
          </p:cNvPr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27B86521-354C-422B-73A9-BF8D0DD3BB4F}"/>
              </a:ext>
            </a:extLst>
          </p:cNvPr>
          <p:cNvSpPr txBox="1"/>
          <p:nvPr/>
        </p:nvSpPr>
        <p:spPr>
          <a:xfrm>
            <a:off x="843887" y="5833411"/>
            <a:ext cx="107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可自由选择几个关键字进行筛选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项目类型包括单道、单层和多层；熔覆</a:t>
            </a:r>
            <a:r>
              <a:rPr lang="en-US" altLang="zh-CN" sz="1600"/>
              <a:t>/</a:t>
            </a:r>
            <a:r>
              <a:rPr lang="zh-CN" altLang="en-US" sz="1600"/>
              <a:t>基板材料从材料库中选取；熔池</a:t>
            </a:r>
            <a:r>
              <a:rPr lang="en-US" altLang="zh-CN" sz="1600"/>
              <a:t>/</a:t>
            </a:r>
            <a:r>
              <a:rPr lang="zh-CN" altLang="en-US" sz="1600"/>
              <a:t>温度</a:t>
            </a:r>
            <a:r>
              <a:rPr lang="en-US" altLang="zh-CN" sz="1600"/>
              <a:t>/</a:t>
            </a:r>
            <a:r>
              <a:rPr lang="zh-CN" altLang="en-US" sz="1600"/>
              <a:t>形貌监控显示各自设备名称或者无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可单或多选项目，在软件界面打开项目，或打开项目所在文件夹，或在新项目中导入项目信息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CCDCC65-B196-0717-F2AE-7D931CAAFF1B}"/>
              </a:ext>
            </a:extLst>
          </p:cNvPr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41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4D000241-DB2A-AEEA-A080-5A70B8372603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11510181"/>
              </p:ext>
            </p:extLst>
          </p:nvPr>
        </p:nvGraphicFramePr>
        <p:xfrm>
          <a:off x="714088" y="2785808"/>
          <a:ext cx="10681144" cy="17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020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801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06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9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熔覆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基板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激光</a:t>
                      </a:r>
                      <a:endParaRPr lang="en-US" altLang="zh-CN" sz="16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功率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</a:t>
                      </a:r>
                      <a:endParaRPr lang="en-US" altLang="zh-CN" sz="16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速度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形状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温度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流动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形貌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监控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项目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2024.10.10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T15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42CrMo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" name="矩形: 圆顶角 13">
            <a:extLst>
              <a:ext uri="{FF2B5EF4-FFF2-40B4-BE49-F238E27FC236}">
                <a16:creationId xmlns:a16="http://schemas.microsoft.com/office/drawing/2014/main" id="{59E46E9B-4C3B-9074-D5F1-13E78BA76AFE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筛选项目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28B685-36AA-7386-EC40-A0FE83383A05}"/>
              </a:ext>
            </a:extLst>
          </p:cNvPr>
          <p:cNvSpPr/>
          <p:nvPr/>
        </p:nvSpPr>
        <p:spPr>
          <a:xfrm>
            <a:off x="551730" y="1404711"/>
            <a:ext cx="11151024" cy="429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1DABE5CA-4A34-9718-F691-DC18CB13603E}"/>
              </a:ext>
            </a:extLst>
          </p:cNvPr>
          <p:cNvSpPr/>
          <p:nvPr/>
        </p:nvSpPr>
        <p:spPr>
          <a:xfrm>
            <a:off x="5093226" y="4940128"/>
            <a:ext cx="1915804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打开项目文件夹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9D10F791-7A97-70CF-884C-D267430DCE9B}"/>
              </a:ext>
            </a:extLst>
          </p:cNvPr>
          <p:cNvSpPr/>
          <p:nvPr/>
        </p:nvSpPr>
        <p:spPr>
          <a:xfrm>
            <a:off x="3187859" y="4940128"/>
            <a:ext cx="1437939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打开项目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AE2C4E9-F40B-0DD1-5D37-20EEAC947787}"/>
              </a:ext>
            </a:extLst>
          </p:cNvPr>
          <p:cNvGrpSpPr/>
          <p:nvPr/>
        </p:nvGrpSpPr>
        <p:grpSpPr>
          <a:xfrm>
            <a:off x="556261" y="2345568"/>
            <a:ext cx="2289863" cy="256885"/>
            <a:chOff x="3148254" y="1547762"/>
            <a:chExt cx="2289863" cy="25688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31F12C6D-1752-10D2-D94E-4D427478458A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类型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593B1C7-DC42-02F5-DA9E-67127D183437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C46E6EBA-76B9-BCD8-A153-D7C7A118B35E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4FF15C9-A13A-6BE3-4E5D-DB7D7C41A5B5}"/>
              </a:ext>
            </a:extLst>
          </p:cNvPr>
          <p:cNvGrpSpPr/>
          <p:nvPr/>
        </p:nvGrpSpPr>
        <p:grpSpPr>
          <a:xfrm>
            <a:off x="490226" y="1967478"/>
            <a:ext cx="2371784" cy="247568"/>
            <a:chOff x="1035680" y="1959355"/>
            <a:chExt cx="2371784" cy="247568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EDACE3B-4526-D693-4847-C63204E324F8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日期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A23F767-ECB8-6EA5-AF3B-D833D26F24D8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4F2A9C1-6A25-AAF0-0AA0-9E38783F9F70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E9B9CC58-5AF8-75BA-F5CE-0EF3057A1CDA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882B1AD0-31E8-2420-5E9E-720E31B15A31}"/>
              </a:ext>
            </a:extLst>
          </p:cNvPr>
          <p:cNvGrpSpPr/>
          <p:nvPr/>
        </p:nvGrpSpPr>
        <p:grpSpPr>
          <a:xfrm>
            <a:off x="3042363" y="1518535"/>
            <a:ext cx="2289863" cy="256885"/>
            <a:chOff x="3148254" y="1547762"/>
            <a:chExt cx="2289863" cy="256885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8C8DFD7-6A9C-468A-A5DA-984B8370F1FF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熔覆材料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5D22B18-22F8-E313-EF39-9142F2D660CE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>
              <a:extLst>
                <a:ext uri="{FF2B5EF4-FFF2-40B4-BE49-F238E27FC236}">
                  <a16:creationId xmlns:a16="http://schemas.microsoft.com/office/drawing/2014/main" id="{CD18425D-3D4D-5D20-81E0-5D99357F4BB3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B80E03C-EC33-5714-3561-8D00C0048B12}"/>
              </a:ext>
            </a:extLst>
          </p:cNvPr>
          <p:cNvGrpSpPr/>
          <p:nvPr/>
        </p:nvGrpSpPr>
        <p:grpSpPr>
          <a:xfrm>
            <a:off x="3059714" y="1972048"/>
            <a:ext cx="2289863" cy="256885"/>
            <a:chOff x="3148254" y="1547762"/>
            <a:chExt cx="2289863" cy="25688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458CFE3-4CEE-A631-6893-3A3FDBD2F745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基板材料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E617C02-91E1-4C1E-6EF5-00749E882A01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等腰三角形 33">
              <a:extLst>
                <a:ext uri="{FF2B5EF4-FFF2-40B4-BE49-F238E27FC236}">
                  <a16:creationId xmlns:a16="http://schemas.microsoft.com/office/drawing/2014/main" id="{9F16614F-8CA5-80A3-F118-4DA4E74C1ABA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87E28DD-44A3-E463-5294-E390B7E9B6EB}"/>
              </a:ext>
            </a:extLst>
          </p:cNvPr>
          <p:cNvGrpSpPr/>
          <p:nvPr/>
        </p:nvGrpSpPr>
        <p:grpSpPr>
          <a:xfrm>
            <a:off x="3018317" y="2350697"/>
            <a:ext cx="2371784" cy="247568"/>
            <a:chOff x="1035680" y="1959355"/>
            <a:chExt cx="2371784" cy="247568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18443A4-84AB-08D8-8B7C-2F18BBEAFC9D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790E7F1D-19D5-CA86-C8BA-75E1B2DA76CA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62850E4-B71C-A1D3-2E39-074F6B8F7D79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D6DD5DAB-AC54-C6B0-F1AA-2F3947FA5A0F}"/>
                </a:ext>
              </a:extLst>
            </p:cNvPr>
            <p:cNvCxnSpPr>
              <a:stCxn id="37" idx="3"/>
              <a:endCxn id="38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F0193BB-81DE-7C15-76E1-D6F1ED9763C6}"/>
              </a:ext>
            </a:extLst>
          </p:cNvPr>
          <p:cNvGrpSpPr/>
          <p:nvPr/>
        </p:nvGrpSpPr>
        <p:grpSpPr>
          <a:xfrm>
            <a:off x="5490268" y="1540043"/>
            <a:ext cx="2371784" cy="247568"/>
            <a:chOff x="1035680" y="1959355"/>
            <a:chExt cx="2371784" cy="247568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F61DFC1-1924-C293-8C8D-D9A283F99AC4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BE02B71F-D1BB-F73D-0625-DF18E873B624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2007751-5451-E3F1-1926-60A767BB2FE3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F3CC298-48B5-1EAD-9884-E075028A2D56}"/>
                </a:ext>
              </a:extLst>
            </p:cNvPr>
            <p:cNvCxnSpPr>
              <a:stCxn id="42" idx="3"/>
              <a:endCxn id="43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ED9C02B7-3C31-3C36-1DDC-08479961319D}"/>
              </a:ext>
            </a:extLst>
          </p:cNvPr>
          <p:cNvGrpSpPr/>
          <p:nvPr/>
        </p:nvGrpSpPr>
        <p:grpSpPr>
          <a:xfrm>
            <a:off x="5486788" y="1958306"/>
            <a:ext cx="2365517" cy="247715"/>
            <a:chOff x="3072600" y="1547762"/>
            <a:chExt cx="2365517" cy="24771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BF6841A-446B-FA6D-3ECD-DE7D6939CF61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熔池形状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37FD6A05-AC21-ED2A-A8FC-F28C499F8871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等腰三角形 47">
              <a:extLst>
                <a:ext uri="{FF2B5EF4-FFF2-40B4-BE49-F238E27FC236}">
                  <a16:creationId xmlns:a16="http://schemas.microsoft.com/office/drawing/2014/main" id="{38E8C5B0-F2F0-6420-70D4-DD93F493CBA2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A81B7185-88C8-9779-73C0-45C4FCF3C84C}"/>
              </a:ext>
            </a:extLst>
          </p:cNvPr>
          <p:cNvGrpSpPr/>
          <p:nvPr/>
        </p:nvGrpSpPr>
        <p:grpSpPr>
          <a:xfrm>
            <a:off x="5496535" y="2364993"/>
            <a:ext cx="2365517" cy="247715"/>
            <a:chOff x="3072600" y="1547762"/>
            <a:chExt cx="2365517" cy="24771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E5E27C12-23B1-E28F-5FE1-9E382AFDF142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熔池温度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77459491-FFCB-9B25-E54C-F9858993FE0A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等腰三角形 100">
              <a:extLst>
                <a:ext uri="{FF2B5EF4-FFF2-40B4-BE49-F238E27FC236}">
                  <a16:creationId xmlns:a16="http://schemas.microsoft.com/office/drawing/2014/main" id="{FFB47BFC-AF7D-889D-4DAC-6F5F25AE2374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45C7CE6-37AA-FD0A-14FF-E5BAEBB542FC}"/>
              </a:ext>
            </a:extLst>
          </p:cNvPr>
          <p:cNvGrpSpPr/>
          <p:nvPr/>
        </p:nvGrpSpPr>
        <p:grpSpPr>
          <a:xfrm>
            <a:off x="7950112" y="1967478"/>
            <a:ext cx="2365517" cy="247715"/>
            <a:chOff x="3072600" y="1547762"/>
            <a:chExt cx="2365517" cy="24771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A5452ED-0D45-89C5-E5C2-E0281A53BF11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形貌监控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0902CD6-7DC9-BE21-425C-B00FC8BEE349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等腰三角形 104">
              <a:extLst>
                <a:ext uri="{FF2B5EF4-FFF2-40B4-BE49-F238E27FC236}">
                  <a16:creationId xmlns:a16="http://schemas.microsoft.com/office/drawing/2014/main" id="{47AC2BD8-3521-6FE3-26BC-375831DF3C24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6" name="矩形: 圆角 105">
            <a:extLst>
              <a:ext uri="{FF2B5EF4-FFF2-40B4-BE49-F238E27FC236}">
                <a16:creationId xmlns:a16="http://schemas.microsoft.com/office/drawing/2014/main" id="{DD5C894B-21F1-26AE-9A58-EFEC04FC78AB}"/>
              </a:ext>
            </a:extLst>
          </p:cNvPr>
          <p:cNvSpPr/>
          <p:nvPr/>
        </p:nvSpPr>
        <p:spPr>
          <a:xfrm>
            <a:off x="10743449" y="1889244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p:sp>
        <p:nvSpPr>
          <p:cNvPr id="107" name="矩形: 圆角 106">
            <a:extLst>
              <a:ext uri="{FF2B5EF4-FFF2-40B4-BE49-F238E27FC236}">
                <a16:creationId xmlns:a16="http://schemas.microsoft.com/office/drawing/2014/main" id="{981E5B22-0F24-9BF8-1BDF-19EBAD67A526}"/>
              </a:ext>
            </a:extLst>
          </p:cNvPr>
          <p:cNvSpPr/>
          <p:nvPr/>
        </p:nvSpPr>
        <p:spPr>
          <a:xfrm>
            <a:off x="7386779" y="4940128"/>
            <a:ext cx="1629561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导入项目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8F99BDA-CC22-D9F5-370B-6F6BD25007AB}"/>
                  </a:ext>
                </a:extLst>
              </p:cNvPr>
              <p:cNvSpPr txBox="1"/>
              <p:nvPr/>
            </p:nvSpPr>
            <p:spPr>
              <a:xfrm>
                <a:off x="11141588" y="1035379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8F99BDA-CC22-D9F5-370B-6F6BD25007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1588" y="1035379"/>
                <a:ext cx="466643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AD7E4A5B-B5A4-8486-F557-D907A2A0726A}"/>
              </a:ext>
            </a:extLst>
          </p:cNvPr>
          <p:cNvGrpSpPr/>
          <p:nvPr/>
        </p:nvGrpSpPr>
        <p:grpSpPr>
          <a:xfrm>
            <a:off x="536333" y="1530638"/>
            <a:ext cx="2289863" cy="256885"/>
            <a:chOff x="3148254" y="1547762"/>
            <a:chExt cx="2289863" cy="256885"/>
          </a:xfrm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9D701109-1F14-F36E-8C23-ACC5F5002072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A05F577C-EFE6-B63A-D927-AFE2A4AC969B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C607B930-2747-F23F-A3F9-A7151B6DAFAB}"/>
              </a:ext>
            </a:extLst>
          </p:cNvPr>
          <p:cNvGrpSpPr/>
          <p:nvPr/>
        </p:nvGrpSpPr>
        <p:grpSpPr>
          <a:xfrm>
            <a:off x="7950112" y="1608411"/>
            <a:ext cx="2365517" cy="247715"/>
            <a:chOff x="3072600" y="1547762"/>
            <a:chExt cx="2365517" cy="247715"/>
          </a:xfrm>
        </p:grpSpPr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63E59A34-A9E4-4189-7CB2-381064C134E8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熔池流动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5A394461-80BD-0715-7F15-F18D45092BE9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等腰三角形 114">
              <a:extLst>
                <a:ext uri="{FF2B5EF4-FFF2-40B4-BE49-F238E27FC236}">
                  <a16:creationId xmlns:a16="http://schemas.microsoft.com/office/drawing/2014/main" id="{49C14D90-BD5D-ACC2-9F76-CE56607FD238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14039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形用户界面, 应用程序&#10;&#10;描述已自动生成">
            <a:extLst>
              <a:ext uri="{FF2B5EF4-FFF2-40B4-BE49-F238E27FC236}">
                <a16:creationId xmlns:a16="http://schemas.microsoft.com/office/drawing/2014/main" id="{40B28FE8-2024-18DF-C46D-3103FAA41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57" y="1282991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42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5ABC7-C8B1-1039-845D-936D4C76D571}"/>
              </a:ext>
            </a:extLst>
          </p:cNvPr>
          <p:cNvSpPr txBox="1"/>
          <p:nvPr/>
        </p:nvSpPr>
        <p:spPr>
          <a:xfrm>
            <a:off x="3800118" y="979676"/>
            <a:ext cx="5396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4. </a:t>
            </a:r>
            <a:r>
              <a:rPr lang="zh-CN" altLang="en-US" b="1"/>
              <a:t>双击“类型及设备”，弹出对话框，填写或导入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BA6CB9-ACEB-CA0C-3C67-83C886D16ED2}"/>
              </a:ext>
            </a:extLst>
          </p:cNvPr>
          <p:cNvSpPr txBox="1"/>
          <p:nvPr/>
        </p:nvSpPr>
        <p:spPr>
          <a:xfrm>
            <a:off x="6852253" y="1451989"/>
            <a:ext cx="50392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日期默认显示当天，可自定义修改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>
                <a:solidFill>
                  <a:srgbClr val="FF0000"/>
                </a:solidFill>
              </a:rPr>
              <a:t>类型：送粉</a:t>
            </a:r>
            <a:r>
              <a:rPr lang="en-US" altLang="zh-CN" sz="1400" b="1">
                <a:solidFill>
                  <a:srgbClr val="FF0000"/>
                </a:solidFill>
              </a:rPr>
              <a:t>/</a:t>
            </a:r>
            <a:r>
              <a:rPr lang="zh-CN" altLang="en-US" sz="1400" b="1">
                <a:solidFill>
                  <a:srgbClr val="FF0000"/>
                </a:solidFill>
              </a:rPr>
              <a:t>送丝，下拉选择</a:t>
            </a:r>
            <a:endParaRPr lang="en-US" altLang="zh-CN" sz="1400" b="1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设备从对应的设备库类型中选取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点击“项目导入”，弹出筛选项目对话框，选中后将项目中的类型及设备导入，个别修改。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确认后，在项目</a:t>
            </a:r>
            <a:r>
              <a:rPr lang="en-US" altLang="zh-CN" sz="1400"/>
              <a:t>1</a:t>
            </a:r>
            <a:r>
              <a:rPr lang="zh-CN" altLang="en-US" sz="1400"/>
              <a:t>文件夹下，保存为一个</a:t>
            </a:r>
            <a:r>
              <a:rPr lang="en-US" altLang="zh-CN" sz="1400"/>
              <a:t>text</a:t>
            </a:r>
            <a:r>
              <a:rPr lang="zh-CN" altLang="en-US" sz="1400"/>
              <a:t>文件，名称：类型及设备；导引树下显示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后续可双击打开，修改信息；确定后，数据库中同步修改</a:t>
            </a:r>
            <a:endParaRPr lang="en-US" altLang="zh-CN" sz="1400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288A4A7D-E43D-2F6C-5242-F01D969BD169}"/>
              </a:ext>
            </a:extLst>
          </p:cNvPr>
          <p:cNvSpPr/>
          <p:nvPr/>
        </p:nvSpPr>
        <p:spPr>
          <a:xfrm flipH="1">
            <a:off x="1136929" y="1164342"/>
            <a:ext cx="391814" cy="4544264"/>
          </a:xfrm>
          <a:prstGeom prst="rightBrace">
            <a:avLst>
              <a:gd name="adj1" fmla="val 7598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F930F28-593E-FCCB-411A-5365BFEA0D4E}"/>
              </a:ext>
            </a:extLst>
          </p:cNvPr>
          <p:cNvSpPr txBox="1"/>
          <p:nvPr/>
        </p:nvSpPr>
        <p:spPr>
          <a:xfrm>
            <a:off x="119251" y="2731984"/>
            <a:ext cx="1039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FF0000"/>
                </a:solidFill>
              </a:rPr>
              <a:t>在新建的项目中，其下一级全部为空，等待后续依次添加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403CC94-850C-1CB6-3669-2DF8ABD69E38}"/>
              </a:ext>
            </a:extLst>
          </p:cNvPr>
          <p:cNvSpPr/>
          <p:nvPr/>
        </p:nvSpPr>
        <p:spPr>
          <a:xfrm>
            <a:off x="1706607" y="1733398"/>
            <a:ext cx="1281058" cy="320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2EADADC-09E0-054E-E429-07FC8763570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10556"/>
          <a:stretch/>
        </p:blipFill>
        <p:spPr>
          <a:xfrm>
            <a:off x="15663073" y="519685"/>
            <a:ext cx="1974000" cy="6134095"/>
          </a:xfrm>
          <a:prstGeom prst="rect">
            <a:avLst/>
          </a:prstGeom>
        </p:spPr>
      </p:pic>
      <p:sp>
        <p:nvSpPr>
          <p:cNvPr id="8" name="矩形: 圆顶角 7">
            <a:extLst>
              <a:ext uri="{FF2B5EF4-FFF2-40B4-BE49-F238E27FC236}">
                <a16:creationId xmlns:a16="http://schemas.microsoft.com/office/drawing/2014/main" id="{C02420F7-F099-4468-2C2B-D384896D7F2A}"/>
              </a:ext>
            </a:extLst>
          </p:cNvPr>
          <p:cNvSpPr/>
          <p:nvPr/>
        </p:nvSpPr>
        <p:spPr>
          <a:xfrm>
            <a:off x="3635701" y="1796448"/>
            <a:ext cx="3019738" cy="44506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/>
                </a:solidFill>
              </a:rPr>
              <a:t>类型及设备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D96A642-35AF-5077-43BC-62008E94BE20}"/>
              </a:ext>
            </a:extLst>
          </p:cNvPr>
          <p:cNvSpPr/>
          <p:nvPr/>
        </p:nvSpPr>
        <p:spPr>
          <a:xfrm>
            <a:off x="3635700" y="2241508"/>
            <a:ext cx="3019738" cy="3599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D5FA1F0-AABC-925D-9A80-E234C5A3445F}"/>
              </a:ext>
            </a:extLst>
          </p:cNvPr>
          <p:cNvSpPr>
            <a:spLocks/>
          </p:cNvSpPr>
          <p:nvPr/>
        </p:nvSpPr>
        <p:spPr>
          <a:xfrm>
            <a:off x="3928437" y="5295960"/>
            <a:ext cx="980305" cy="3317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项目导入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B227FCC-83F8-9558-ACC2-7E4B7791F0B4}"/>
              </a:ext>
            </a:extLst>
          </p:cNvPr>
          <p:cNvSpPr>
            <a:spLocks/>
          </p:cNvSpPr>
          <p:nvPr/>
        </p:nvSpPr>
        <p:spPr>
          <a:xfrm>
            <a:off x="5081973" y="5295958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D1613A3-8553-ACDB-791E-D71751465BBE}"/>
                  </a:ext>
                </a:extLst>
              </p:cNvPr>
              <p:cNvSpPr txBox="1"/>
              <p:nvPr/>
            </p:nvSpPr>
            <p:spPr>
              <a:xfrm>
                <a:off x="6076424" y="1868803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D1613A3-8553-ACDB-791E-D71751465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424" y="1868803"/>
                <a:ext cx="466643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0F6F609-74F4-25A2-FDE2-28DCA1EE0641}"/>
              </a:ext>
            </a:extLst>
          </p:cNvPr>
          <p:cNvSpPr/>
          <p:nvPr/>
        </p:nvSpPr>
        <p:spPr>
          <a:xfrm>
            <a:off x="5830030" y="5295958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B2F04D21-90DD-BAD4-62CE-BFD6D82D8D2E}"/>
              </a:ext>
            </a:extLst>
          </p:cNvPr>
          <p:cNvGrpSpPr/>
          <p:nvPr/>
        </p:nvGrpSpPr>
        <p:grpSpPr>
          <a:xfrm>
            <a:off x="3891210" y="2482144"/>
            <a:ext cx="2275424" cy="2573177"/>
            <a:chOff x="4078631" y="2476104"/>
            <a:chExt cx="2275424" cy="257317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D389F2B-C59A-4387-5F4E-7F5EF2B0F375}"/>
                </a:ext>
              </a:extLst>
            </p:cNvPr>
            <p:cNvSpPr/>
            <p:nvPr/>
          </p:nvSpPr>
          <p:spPr>
            <a:xfrm>
              <a:off x="4078631" y="2476104"/>
              <a:ext cx="1173345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项目日期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2F17B5F-0EBD-632B-ACE3-725AFD82C4F6}"/>
                </a:ext>
              </a:extLst>
            </p:cNvPr>
            <p:cNvSpPr/>
            <p:nvPr/>
          </p:nvSpPr>
          <p:spPr>
            <a:xfrm>
              <a:off x="4078631" y="2742013"/>
              <a:ext cx="1173344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项目类型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D1AD1A2-F666-E084-D838-95A779863DF9}"/>
                </a:ext>
              </a:extLst>
            </p:cNvPr>
            <p:cNvSpPr/>
            <p:nvPr/>
          </p:nvSpPr>
          <p:spPr>
            <a:xfrm>
              <a:off x="4078632" y="3007922"/>
              <a:ext cx="1173343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能量设备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BBF82E4-88AE-0FA5-8B4D-B97676F85FD0}"/>
                </a:ext>
              </a:extLst>
            </p:cNvPr>
            <p:cNvSpPr/>
            <p:nvPr/>
          </p:nvSpPr>
          <p:spPr>
            <a:xfrm>
              <a:off x="4078632" y="3273831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质量设备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3A56543-D01C-46E3-D28E-DBCDF80DD469}"/>
                </a:ext>
              </a:extLst>
            </p:cNvPr>
            <p:cNvSpPr/>
            <p:nvPr/>
          </p:nvSpPr>
          <p:spPr>
            <a:xfrm>
              <a:off x="4078632" y="3539740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运动设备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BFED8DED-CDAF-5E35-A470-58AD6843CB5B}"/>
                </a:ext>
              </a:extLst>
            </p:cNvPr>
            <p:cNvGrpSpPr/>
            <p:nvPr/>
          </p:nvGrpSpPr>
          <p:grpSpPr>
            <a:xfrm>
              <a:off x="5180710" y="2476104"/>
              <a:ext cx="1173345" cy="216000"/>
              <a:chOff x="6309526" y="2349709"/>
              <a:chExt cx="1173345" cy="216000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20938EDD-94EF-9FC7-DB48-923585799D39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EA77BA26-1CFE-F909-D54A-A601D3A6B5F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0BE6BE-8BFE-8F71-3203-8B3DB2DA8704}"/>
                </a:ext>
              </a:extLst>
            </p:cNvPr>
            <p:cNvSpPr/>
            <p:nvPr/>
          </p:nvSpPr>
          <p:spPr>
            <a:xfrm>
              <a:off x="4078632" y="3805649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保护气氛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2A0868E-89CE-AE7A-BB66-2BD99F4DE09B}"/>
                </a:ext>
              </a:extLst>
            </p:cNvPr>
            <p:cNvSpPr/>
            <p:nvPr/>
          </p:nvSpPr>
          <p:spPr>
            <a:xfrm>
              <a:off x="4078632" y="4071558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载气气氛</a:t>
              </a:r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0F74205F-7189-270E-26EF-7F892856B4AC}"/>
                </a:ext>
              </a:extLst>
            </p:cNvPr>
            <p:cNvGrpSpPr/>
            <p:nvPr/>
          </p:nvGrpSpPr>
          <p:grpSpPr>
            <a:xfrm>
              <a:off x="5180710" y="2738013"/>
              <a:ext cx="1173345" cy="216000"/>
              <a:chOff x="6309526" y="2349709"/>
              <a:chExt cx="1173345" cy="2160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3D8C9169-BB43-F01F-9E1B-FF4F9F8E34AB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EE3E6D84-FB7C-7431-D93E-2EFCC3FCEEA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46E8BC68-70AF-C320-CB97-544123D622C5}"/>
                </a:ext>
              </a:extLst>
            </p:cNvPr>
            <p:cNvSpPr/>
            <p:nvPr/>
          </p:nvSpPr>
          <p:spPr>
            <a:xfrm>
              <a:off x="4078632" y="4337467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熔池监控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5443E56-4CDB-3B47-CCCE-62555F412D7E}"/>
                </a:ext>
              </a:extLst>
            </p:cNvPr>
            <p:cNvSpPr/>
            <p:nvPr/>
          </p:nvSpPr>
          <p:spPr>
            <a:xfrm>
              <a:off x="4078632" y="4603376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温度监控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22E355A1-38EA-0B3A-117B-E5260B7F3AC4}"/>
                </a:ext>
              </a:extLst>
            </p:cNvPr>
            <p:cNvSpPr/>
            <p:nvPr/>
          </p:nvSpPr>
          <p:spPr>
            <a:xfrm>
              <a:off x="4078632" y="4869281"/>
              <a:ext cx="1173342" cy="18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形貌监控</a:t>
              </a: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02D4820-FD23-EDD0-2D8F-C4BE04D6CFC2}"/>
                </a:ext>
              </a:extLst>
            </p:cNvPr>
            <p:cNvGrpSpPr/>
            <p:nvPr/>
          </p:nvGrpSpPr>
          <p:grpSpPr>
            <a:xfrm>
              <a:off x="5180710" y="2999922"/>
              <a:ext cx="1173345" cy="216000"/>
              <a:chOff x="6309526" y="2349709"/>
              <a:chExt cx="1173345" cy="216000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0EF5F46C-048A-DF94-966D-B68E67B8D375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等腰三角形 68">
                <a:extLst>
                  <a:ext uri="{FF2B5EF4-FFF2-40B4-BE49-F238E27FC236}">
                    <a16:creationId xmlns:a16="http://schemas.microsoft.com/office/drawing/2014/main" id="{746289A2-C360-ACA0-F1B7-3C68AFA914F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1B76810-0AB7-3660-AF5C-15316416FFBC}"/>
                </a:ext>
              </a:extLst>
            </p:cNvPr>
            <p:cNvGrpSpPr/>
            <p:nvPr/>
          </p:nvGrpSpPr>
          <p:grpSpPr>
            <a:xfrm>
              <a:off x="5180710" y="3261831"/>
              <a:ext cx="1173345" cy="216000"/>
              <a:chOff x="6309526" y="2349709"/>
              <a:chExt cx="1173345" cy="216000"/>
            </a:xfrm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EA0B827A-C02A-2BAD-44A5-0C0A48D790C0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等腰三角形 66">
                <a:extLst>
                  <a:ext uri="{FF2B5EF4-FFF2-40B4-BE49-F238E27FC236}">
                    <a16:creationId xmlns:a16="http://schemas.microsoft.com/office/drawing/2014/main" id="{E1020CBD-F662-9B70-C6FA-4898FC815C3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284986D-40A5-4533-9D02-9F07E81E71D5}"/>
                </a:ext>
              </a:extLst>
            </p:cNvPr>
            <p:cNvGrpSpPr/>
            <p:nvPr/>
          </p:nvGrpSpPr>
          <p:grpSpPr>
            <a:xfrm>
              <a:off x="5180710" y="3523740"/>
              <a:ext cx="1173345" cy="216000"/>
              <a:chOff x="6309526" y="2349709"/>
              <a:chExt cx="1173345" cy="216000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14F03938-5AC1-2B74-4A8C-253DB9C4B929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等腰三角形 64">
                <a:extLst>
                  <a:ext uri="{FF2B5EF4-FFF2-40B4-BE49-F238E27FC236}">
                    <a16:creationId xmlns:a16="http://schemas.microsoft.com/office/drawing/2014/main" id="{E2B1B3A0-AA76-57DD-164D-290D505D0FA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757EC37-55D1-904C-4F94-9DB650F2B4C4}"/>
                </a:ext>
              </a:extLst>
            </p:cNvPr>
            <p:cNvGrpSpPr/>
            <p:nvPr/>
          </p:nvGrpSpPr>
          <p:grpSpPr>
            <a:xfrm>
              <a:off x="5180710" y="3785649"/>
              <a:ext cx="1173345" cy="216000"/>
              <a:chOff x="6309526" y="2349709"/>
              <a:chExt cx="1173345" cy="216000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7F2CE4CA-4678-3D82-5F8F-1A091E550E39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8EE25392-2125-CC2F-7645-949945BDA8F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5E3DCDFF-5C9A-E796-9539-23BA8D1EA4BC}"/>
                </a:ext>
              </a:extLst>
            </p:cNvPr>
            <p:cNvGrpSpPr/>
            <p:nvPr/>
          </p:nvGrpSpPr>
          <p:grpSpPr>
            <a:xfrm>
              <a:off x="5180710" y="4047558"/>
              <a:ext cx="1173345" cy="216000"/>
              <a:chOff x="6309526" y="2349709"/>
              <a:chExt cx="1173345" cy="216000"/>
            </a:xfrm>
          </p:grpSpPr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E0B95C59-A9F6-F5D9-BBA8-05E7407A7783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等腰三角形 52">
                <a:extLst>
                  <a:ext uri="{FF2B5EF4-FFF2-40B4-BE49-F238E27FC236}">
                    <a16:creationId xmlns:a16="http://schemas.microsoft.com/office/drawing/2014/main" id="{88390185-CD7A-C457-E8A2-35A22CC2E9F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2D721F7B-4E59-6FD5-5595-5B50343E460E}"/>
                </a:ext>
              </a:extLst>
            </p:cNvPr>
            <p:cNvGrpSpPr/>
            <p:nvPr/>
          </p:nvGrpSpPr>
          <p:grpSpPr>
            <a:xfrm>
              <a:off x="5180710" y="4309467"/>
              <a:ext cx="1173345" cy="216000"/>
              <a:chOff x="6309526" y="2349709"/>
              <a:chExt cx="1173345" cy="216000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AD2C153-FFE4-27B7-965B-9B2158BA3A76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等腰三角形 45">
                <a:extLst>
                  <a:ext uri="{FF2B5EF4-FFF2-40B4-BE49-F238E27FC236}">
                    <a16:creationId xmlns:a16="http://schemas.microsoft.com/office/drawing/2014/main" id="{BF004A69-F00D-C915-6876-6380804F12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1FB0224-4DF3-8CB4-E3BA-F4CE2E0B3E56}"/>
                </a:ext>
              </a:extLst>
            </p:cNvPr>
            <p:cNvGrpSpPr/>
            <p:nvPr/>
          </p:nvGrpSpPr>
          <p:grpSpPr>
            <a:xfrm>
              <a:off x="5180710" y="4571376"/>
              <a:ext cx="1173345" cy="216000"/>
              <a:chOff x="6309526" y="2349709"/>
              <a:chExt cx="1173345" cy="21600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348A6B7-2E5F-6BF0-E1BC-57C8D42E8322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等腰三角形 43">
                <a:extLst>
                  <a:ext uri="{FF2B5EF4-FFF2-40B4-BE49-F238E27FC236}">
                    <a16:creationId xmlns:a16="http://schemas.microsoft.com/office/drawing/2014/main" id="{6EF54A9A-6683-9DA2-D67B-56923E344DC4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8F37A601-D4A1-5C70-BA91-947BF234A98A}"/>
                </a:ext>
              </a:extLst>
            </p:cNvPr>
            <p:cNvGrpSpPr/>
            <p:nvPr/>
          </p:nvGrpSpPr>
          <p:grpSpPr>
            <a:xfrm>
              <a:off x="5180710" y="4833281"/>
              <a:ext cx="1173345" cy="216000"/>
              <a:chOff x="6309526" y="2349709"/>
              <a:chExt cx="1173345" cy="216000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7DD61909-7921-5D7E-CEF6-52315AF99CBE}"/>
                  </a:ext>
                </a:extLst>
              </p:cNvPr>
              <p:cNvSpPr/>
              <p:nvPr/>
            </p:nvSpPr>
            <p:spPr>
              <a:xfrm>
                <a:off x="6309526" y="2349709"/>
                <a:ext cx="1173345" cy="2160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51B057B4-CA0C-028C-B070-815BAB573CE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0800000">
                <a:off x="7305900" y="2406662"/>
                <a:ext cx="129470" cy="108000"/>
              </a:xfrm>
              <a:prstGeom prst="triangl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06609F2-EA2C-0A70-0997-26553FE96E6D}"/>
              </a:ext>
            </a:extLst>
          </p:cNvPr>
          <p:cNvSpPr txBox="1"/>
          <p:nvPr/>
        </p:nvSpPr>
        <p:spPr>
          <a:xfrm>
            <a:off x="1749837" y="6295066"/>
            <a:ext cx="141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空白项目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69819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CF14E170-69DC-2697-3FA5-B892BD4E93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43" y="1147072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4.1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43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5ABC7-C8B1-1039-845D-936D4C76D571}"/>
              </a:ext>
            </a:extLst>
          </p:cNvPr>
          <p:cNvSpPr txBox="1"/>
          <p:nvPr/>
        </p:nvSpPr>
        <p:spPr>
          <a:xfrm>
            <a:off x="3020629" y="996839"/>
            <a:ext cx="8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5. </a:t>
            </a:r>
            <a:r>
              <a:rPr lang="zh-CN" altLang="en-US" b="1"/>
              <a:t>双击“材料及工艺”，</a:t>
            </a:r>
            <a:r>
              <a:rPr lang="zh-CN" altLang="en-US" b="1">
                <a:solidFill>
                  <a:srgbClr val="FF0000"/>
                </a:solidFill>
              </a:rPr>
              <a:t>按照项目类型（送粉</a:t>
            </a:r>
            <a:r>
              <a:rPr lang="en-US" altLang="zh-CN" b="1">
                <a:solidFill>
                  <a:srgbClr val="FF0000"/>
                </a:solidFill>
              </a:rPr>
              <a:t>or</a:t>
            </a:r>
            <a:r>
              <a:rPr lang="zh-CN" altLang="en-US" b="1">
                <a:solidFill>
                  <a:srgbClr val="FF0000"/>
                </a:solidFill>
              </a:rPr>
              <a:t>送丝），分别弹出不同的工艺选项卡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D9AD635-12E7-44EF-88D1-0FF9CCEF0FE1}"/>
              </a:ext>
            </a:extLst>
          </p:cNvPr>
          <p:cNvSpPr/>
          <p:nvPr/>
        </p:nvSpPr>
        <p:spPr>
          <a:xfrm>
            <a:off x="710871" y="1901560"/>
            <a:ext cx="1281058" cy="320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D057299-BD27-C763-74D6-6922623AE460}"/>
              </a:ext>
            </a:extLst>
          </p:cNvPr>
          <p:cNvSpPr txBox="1"/>
          <p:nvPr/>
        </p:nvSpPr>
        <p:spPr>
          <a:xfrm>
            <a:off x="2361335" y="5466410"/>
            <a:ext cx="759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点击“项目导入”，弹出筛选项目对话框，选中后将项目中的材料及工艺导入，个别修改。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点击“工艺库导入”，弹出工艺库中工艺列表，选中后导入，个别修改。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确认后，在项目</a:t>
            </a:r>
            <a:r>
              <a:rPr lang="en-US" altLang="zh-CN" sz="1400"/>
              <a:t>1</a:t>
            </a:r>
            <a:r>
              <a:rPr lang="zh-CN" altLang="en-US" sz="1400"/>
              <a:t>文件夹下，保存为一个</a:t>
            </a:r>
            <a:r>
              <a:rPr lang="en-US" altLang="zh-CN" sz="1400"/>
              <a:t>text</a:t>
            </a:r>
            <a:r>
              <a:rPr lang="zh-CN" altLang="en-US" sz="1400"/>
              <a:t>文件，名称：材料及工艺；导引树下显示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后续可双击打开，修改信息；确定后，数据库中同步修改</a:t>
            </a:r>
            <a:endParaRPr lang="en-US" altLang="zh-CN" sz="1400"/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BA5FA7D7-7706-3290-A1D3-B0C316F29AD1}"/>
              </a:ext>
            </a:extLst>
          </p:cNvPr>
          <p:cNvSpPr>
            <a:spLocks/>
          </p:cNvSpPr>
          <p:nvPr/>
        </p:nvSpPr>
        <p:spPr>
          <a:xfrm>
            <a:off x="3392631" y="4579089"/>
            <a:ext cx="1173345" cy="3317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项目导入</a:t>
            </a: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D2EAB8B8-17D5-5EEC-DE1A-9A4097E83924}"/>
              </a:ext>
            </a:extLst>
          </p:cNvPr>
          <p:cNvSpPr>
            <a:spLocks/>
          </p:cNvSpPr>
          <p:nvPr/>
        </p:nvSpPr>
        <p:spPr>
          <a:xfrm>
            <a:off x="4830211" y="4579089"/>
            <a:ext cx="1173345" cy="3317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工艺库导入</a:t>
            </a: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D874AD69-F3EC-1598-B17D-5D858A8380D7}"/>
              </a:ext>
            </a:extLst>
          </p:cNvPr>
          <p:cNvSpPr/>
          <p:nvPr/>
        </p:nvSpPr>
        <p:spPr>
          <a:xfrm>
            <a:off x="3025916" y="1426486"/>
            <a:ext cx="5867124" cy="315358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/>
                </a:solidFill>
              </a:rPr>
              <a:t>材料及工艺</a:t>
            </a:r>
            <a:r>
              <a:rPr lang="en-US" altLang="zh-CN" sz="1600">
                <a:solidFill>
                  <a:schemeClr val="tx1"/>
                </a:solidFill>
              </a:rPr>
              <a:t>-</a:t>
            </a:r>
            <a:r>
              <a:rPr lang="zh-CN" altLang="en-US" sz="1600">
                <a:solidFill>
                  <a:schemeClr val="tx1"/>
                </a:solidFill>
              </a:rPr>
              <a:t>送粉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A11D33A-3011-8109-D32F-FE6FE700A975}"/>
              </a:ext>
            </a:extLst>
          </p:cNvPr>
          <p:cNvSpPr/>
          <p:nvPr/>
        </p:nvSpPr>
        <p:spPr>
          <a:xfrm>
            <a:off x="3020630" y="1741454"/>
            <a:ext cx="5872410" cy="328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0F6AF6A-836D-1060-EAEA-BBA4281F868B}"/>
              </a:ext>
            </a:extLst>
          </p:cNvPr>
          <p:cNvSpPr/>
          <p:nvPr/>
        </p:nvSpPr>
        <p:spPr>
          <a:xfrm>
            <a:off x="3252214" y="2667643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激光功率（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W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D217DFE-8C93-BF1D-9366-D4CEC2BF7612}"/>
              </a:ext>
            </a:extLst>
          </p:cNvPr>
          <p:cNvSpPr>
            <a:spLocks/>
          </p:cNvSpPr>
          <p:nvPr/>
        </p:nvSpPr>
        <p:spPr>
          <a:xfrm>
            <a:off x="6159940" y="2662151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熔覆速度（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mm/s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68B13A-D789-4F9D-042C-05806033FE6F}"/>
              </a:ext>
            </a:extLst>
          </p:cNvPr>
          <p:cNvSpPr>
            <a:spLocks/>
          </p:cNvSpPr>
          <p:nvPr/>
        </p:nvSpPr>
        <p:spPr>
          <a:xfrm>
            <a:off x="6159940" y="2973081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质量添加（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g/min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75B0B20-C78B-EF0E-DBB3-FF2E763E2B34}"/>
              </a:ext>
            </a:extLst>
          </p:cNvPr>
          <p:cNvSpPr/>
          <p:nvPr/>
        </p:nvSpPr>
        <p:spPr>
          <a:xfrm>
            <a:off x="3252215" y="3291559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光斑电压（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V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E31935-0EAF-6B44-4AD4-1A592E7E56A9}"/>
              </a:ext>
            </a:extLst>
          </p:cNvPr>
          <p:cNvSpPr>
            <a:spLocks/>
          </p:cNvSpPr>
          <p:nvPr/>
        </p:nvSpPr>
        <p:spPr>
          <a:xfrm>
            <a:off x="6159940" y="3284011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光斑直径（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ED84E4-4D7F-E5BA-62C1-31BBAE985729}"/>
              </a:ext>
            </a:extLst>
          </p:cNvPr>
          <p:cNvSpPr>
            <a:spLocks/>
          </p:cNvSpPr>
          <p:nvPr/>
        </p:nvSpPr>
        <p:spPr>
          <a:xfrm>
            <a:off x="4729575" y="266796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D99547F-6392-2361-78A7-4900E5D0F518}"/>
              </a:ext>
            </a:extLst>
          </p:cNvPr>
          <p:cNvSpPr/>
          <p:nvPr/>
        </p:nvSpPr>
        <p:spPr>
          <a:xfrm>
            <a:off x="3252215" y="3603517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道间间隔（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F27292A6-D67C-613B-DF2A-13234BD35325}"/>
              </a:ext>
            </a:extLst>
          </p:cNvPr>
          <p:cNvSpPr>
            <a:spLocks/>
          </p:cNvSpPr>
          <p:nvPr/>
        </p:nvSpPr>
        <p:spPr>
          <a:xfrm>
            <a:off x="6498464" y="4579088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462E04-468A-85FC-8244-C01578D339B2}"/>
                  </a:ext>
                </a:extLst>
              </p:cNvPr>
              <p:cNvSpPr txBox="1"/>
              <p:nvPr/>
            </p:nvSpPr>
            <p:spPr>
              <a:xfrm>
                <a:off x="8354737" y="1404676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A2462E04-468A-85FC-8244-C01578D339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4737" y="1404676"/>
                <a:ext cx="4666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CCEC24F3-65EE-4EB1-BF1C-3AA251297E47}"/>
              </a:ext>
            </a:extLst>
          </p:cNvPr>
          <p:cNvSpPr/>
          <p:nvPr/>
        </p:nvSpPr>
        <p:spPr>
          <a:xfrm>
            <a:off x="7578559" y="4583156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C586424-8013-5B4B-CFF1-E39260842C45}"/>
              </a:ext>
            </a:extLst>
          </p:cNvPr>
          <p:cNvSpPr>
            <a:spLocks/>
          </p:cNvSpPr>
          <p:nvPr/>
        </p:nvSpPr>
        <p:spPr>
          <a:xfrm>
            <a:off x="6159940" y="3594941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层间间隔（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s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834FB3E-EDA0-F0E2-E761-A6343E5CF53C}"/>
              </a:ext>
            </a:extLst>
          </p:cNvPr>
          <p:cNvSpPr>
            <a:spLocks/>
          </p:cNvSpPr>
          <p:nvPr/>
        </p:nvSpPr>
        <p:spPr>
          <a:xfrm>
            <a:off x="7511214" y="266098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E5258CAC-DBC4-27FE-4EDA-7477EFAB809C}"/>
              </a:ext>
            </a:extLst>
          </p:cNvPr>
          <p:cNvSpPr/>
          <p:nvPr/>
        </p:nvSpPr>
        <p:spPr>
          <a:xfrm>
            <a:off x="3252215" y="3915475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道间偏移（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316BE78-3706-45F3-43D1-BF5BB159D23B}"/>
              </a:ext>
            </a:extLst>
          </p:cNvPr>
          <p:cNvSpPr>
            <a:spLocks/>
          </p:cNvSpPr>
          <p:nvPr/>
        </p:nvSpPr>
        <p:spPr>
          <a:xfrm>
            <a:off x="6159940" y="3905871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层间抬升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A3D6C7-9937-98EE-CE7B-79F7728C39A1}"/>
              </a:ext>
            </a:extLst>
          </p:cNvPr>
          <p:cNvSpPr>
            <a:spLocks/>
          </p:cNvSpPr>
          <p:nvPr/>
        </p:nvSpPr>
        <p:spPr>
          <a:xfrm>
            <a:off x="7511214" y="2973112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99B032-CEDB-3B2F-9E31-53742A844649}"/>
              </a:ext>
            </a:extLst>
          </p:cNvPr>
          <p:cNvSpPr>
            <a:spLocks/>
          </p:cNvSpPr>
          <p:nvPr/>
        </p:nvSpPr>
        <p:spPr>
          <a:xfrm>
            <a:off x="4729575" y="329175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7519D42-581C-EED4-2C82-CA7EADE3AF65}"/>
              </a:ext>
            </a:extLst>
          </p:cNvPr>
          <p:cNvSpPr>
            <a:spLocks/>
          </p:cNvSpPr>
          <p:nvPr/>
        </p:nvSpPr>
        <p:spPr>
          <a:xfrm>
            <a:off x="7511214" y="3285243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0CF45F-6319-CCD3-43D2-3374778ABC94}"/>
              </a:ext>
            </a:extLst>
          </p:cNvPr>
          <p:cNvSpPr>
            <a:spLocks/>
          </p:cNvSpPr>
          <p:nvPr/>
        </p:nvSpPr>
        <p:spPr>
          <a:xfrm>
            <a:off x="4729575" y="360364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3BEE9A6-0C17-B336-2AF2-31DC53EFC583}"/>
              </a:ext>
            </a:extLst>
          </p:cNvPr>
          <p:cNvSpPr>
            <a:spLocks/>
          </p:cNvSpPr>
          <p:nvPr/>
        </p:nvSpPr>
        <p:spPr>
          <a:xfrm>
            <a:off x="7511214" y="3597374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01FCA53-1783-2269-8BB1-E5A9BC8167A8}"/>
              </a:ext>
            </a:extLst>
          </p:cNvPr>
          <p:cNvSpPr>
            <a:spLocks/>
          </p:cNvSpPr>
          <p:nvPr/>
        </p:nvSpPr>
        <p:spPr>
          <a:xfrm>
            <a:off x="4729575" y="391554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D2AEDC5D-54DB-4231-3D44-1BAFF2135D03}"/>
              </a:ext>
            </a:extLst>
          </p:cNvPr>
          <p:cNvSpPr>
            <a:spLocks/>
          </p:cNvSpPr>
          <p:nvPr/>
        </p:nvSpPr>
        <p:spPr>
          <a:xfrm>
            <a:off x="7511214" y="3909505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2FCC941-C5F9-431A-713D-B98BCF81FBDD}"/>
              </a:ext>
            </a:extLst>
          </p:cNvPr>
          <p:cNvSpPr/>
          <p:nvPr/>
        </p:nvSpPr>
        <p:spPr>
          <a:xfrm>
            <a:off x="3252215" y="2979601"/>
            <a:ext cx="1375763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送粉转速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r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E5A67DE6-D547-9BD5-B973-CE32E62542ED}"/>
              </a:ext>
            </a:extLst>
          </p:cNvPr>
          <p:cNvSpPr>
            <a:spLocks/>
          </p:cNvSpPr>
          <p:nvPr/>
        </p:nvSpPr>
        <p:spPr>
          <a:xfrm>
            <a:off x="4729575" y="297985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4282A7E-45E9-27D1-E1CA-76B9F40D783A}"/>
              </a:ext>
            </a:extLst>
          </p:cNvPr>
          <p:cNvSpPr>
            <a:spLocks/>
          </p:cNvSpPr>
          <p:nvPr/>
        </p:nvSpPr>
        <p:spPr>
          <a:xfrm>
            <a:off x="3253968" y="2043727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熔覆材料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1A16AB50-91AA-5FE7-029F-AC85B5D25847}"/>
              </a:ext>
            </a:extLst>
          </p:cNvPr>
          <p:cNvSpPr>
            <a:spLocks/>
          </p:cNvSpPr>
          <p:nvPr/>
        </p:nvSpPr>
        <p:spPr>
          <a:xfrm>
            <a:off x="6161694" y="2038372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基板材料</a:t>
            </a: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DF99B92-3EE4-6C76-544C-0A2FF05D4FF7}"/>
              </a:ext>
            </a:extLst>
          </p:cNvPr>
          <p:cNvGrpSpPr/>
          <p:nvPr/>
        </p:nvGrpSpPr>
        <p:grpSpPr>
          <a:xfrm>
            <a:off x="4731329" y="2044171"/>
            <a:ext cx="1173345" cy="180000"/>
            <a:chOff x="1853856" y="2292866"/>
            <a:chExt cx="1173345" cy="18000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E63DC5F-2E99-9334-0408-3C1B34F54E80}"/>
                </a:ext>
              </a:extLst>
            </p:cNvPr>
            <p:cNvSpPr>
              <a:spLocks/>
            </p:cNvSpPr>
            <p:nvPr/>
          </p:nvSpPr>
          <p:spPr>
            <a:xfrm>
              <a:off x="1853856" y="2292866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>
              <a:extLst>
                <a:ext uri="{FF2B5EF4-FFF2-40B4-BE49-F238E27FC236}">
                  <a16:creationId xmlns:a16="http://schemas.microsoft.com/office/drawing/2014/main" id="{AC4EFB87-2E1C-0374-F012-187274A9CAF6}"/>
                </a:ext>
              </a:extLst>
            </p:cNvPr>
            <p:cNvSpPr/>
            <p:nvPr/>
          </p:nvSpPr>
          <p:spPr>
            <a:xfrm flipV="1">
              <a:off x="2872094" y="2322441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8D8CE13D-4C6B-EA30-55B6-63DCBDB2057B}"/>
              </a:ext>
            </a:extLst>
          </p:cNvPr>
          <p:cNvGrpSpPr/>
          <p:nvPr/>
        </p:nvGrpSpPr>
        <p:grpSpPr>
          <a:xfrm>
            <a:off x="7512968" y="2036719"/>
            <a:ext cx="1173345" cy="180000"/>
            <a:chOff x="4635495" y="2285414"/>
            <a:chExt cx="1173345" cy="18000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BD049A8-3CDD-4997-A756-754489ECE5AD}"/>
                </a:ext>
              </a:extLst>
            </p:cNvPr>
            <p:cNvSpPr>
              <a:spLocks/>
            </p:cNvSpPr>
            <p:nvPr/>
          </p:nvSpPr>
          <p:spPr>
            <a:xfrm>
              <a:off x="4635495" y="2285414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04AAA3FA-37C1-45F6-1C30-389D2122C8F6}"/>
                </a:ext>
              </a:extLst>
            </p:cNvPr>
            <p:cNvSpPr/>
            <p:nvPr/>
          </p:nvSpPr>
          <p:spPr>
            <a:xfrm flipV="1">
              <a:off x="5656352" y="2324970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22ACA7C3-711D-58D4-49F4-8A76A4EB46C6}"/>
              </a:ext>
            </a:extLst>
          </p:cNvPr>
          <p:cNvSpPr/>
          <p:nvPr/>
        </p:nvSpPr>
        <p:spPr>
          <a:xfrm>
            <a:off x="3252215" y="4227434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保护气及流量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51F9E3A-BBED-296A-F150-282DF7CC03D8}"/>
              </a:ext>
            </a:extLst>
          </p:cNvPr>
          <p:cNvSpPr>
            <a:spLocks/>
          </p:cNvSpPr>
          <p:nvPr/>
        </p:nvSpPr>
        <p:spPr>
          <a:xfrm>
            <a:off x="6159940" y="4216799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载气及流量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D3DCE66-3CCA-35F2-758F-0B42A5030494}"/>
              </a:ext>
            </a:extLst>
          </p:cNvPr>
          <p:cNvSpPr>
            <a:spLocks/>
          </p:cNvSpPr>
          <p:nvPr/>
        </p:nvSpPr>
        <p:spPr>
          <a:xfrm>
            <a:off x="4729575" y="4227434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B05EEA37-79E4-58E3-A6A9-A04D63C9B9D1}"/>
              </a:ext>
            </a:extLst>
          </p:cNvPr>
          <p:cNvSpPr>
            <a:spLocks/>
          </p:cNvSpPr>
          <p:nvPr/>
        </p:nvSpPr>
        <p:spPr>
          <a:xfrm>
            <a:off x="7511214" y="4221635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A98165FA-D6A6-DC97-4EE8-074260D17B55}"/>
              </a:ext>
            </a:extLst>
          </p:cNvPr>
          <p:cNvSpPr/>
          <p:nvPr/>
        </p:nvSpPr>
        <p:spPr>
          <a:xfrm>
            <a:off x="3252214" y="2355685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粉末粒径（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μm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6845AAA-E230-7716-64C2-F266AAC995B2}"/>
              </a:ext>
            </a:extLst>
          </p:cNvPr>
          <p:cNvSpPr>
            <a:spLocks/>
          </p:cNvSpPr>
          <p:nvPr/>
        </p:nvSpPr>
        <p:spPr>
          <a:xfrm>
            <a:off x="4729575" y="235606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BA6BB58C-36FB-5109-9B16-5B0DC493BBB2}"/>
              </a:ext>
            </a:extLst>
          </p:cNvPr>
          <p:cNvSpPr/>
          <p:nvPr/>
        </p:nvSpPr>
        <p:spPr>
          <a:xfrm>
            <a:off x="6158884" y="2349302"/>
            <a:ext cx="1253986" cy="181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基板尺寸（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65800580-9D67-41AE-4E65-93CFF0AFAF90}"/>
              </a:ext>
            </a:extLst>
          </p:cNvPr>
          <p:cNvSpPr>
            <a:spLocks/>
          </p:cNvSpPr>
          <p:nvPr/>
        </p:nvSpPr>
        <p:spPr>
          <a:xfrm>
            <a:off x="7516215" y="2348850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827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4A34BC74-A8DD-5F68-7D75-29375A1B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0" y="1181505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539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4.2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44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155ABC7-C8B1-1039-845D-936D4C76D571}"/>
              </a:ext>
            </a:extLst>
          </p:cNvPr>
          <p:cNvSpPr txBox="1"/>
          <p:nvPr/>
        </p:nvSpPr>
        <p:spPr>
          <a:xfrm>
            <a:off x="3020629" y="996839"/>
            <a:ext cx="894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5. </a:t>
            </a:r>
            <a:r>
              <a:rPr lang="zh-CN" altLang="en-US" b="1"/>
              <a:t>双击“材料及工艺”，</a:t>
            </a:r>
            <a:r>
              <a:rPr lang="zh-CN" altLang="en-US" b="1">
                <a:solidFill>
                  <a:srgbClr val="FF0000"/>
                </a:solidFill>
              </a:rPr>
              <a:t>按照项目类型（送粉</a:t>
            </a:r>
            <a:r>
              <a:rPr lang="en-US" altLang="zh-CN" b="1">
                <a:solidFill>
                  <a:srgbClr val="FF0000"/>
                </a:solidFill>
              </a:rPr>
              <a:t>or</a:t>
            </a:r>
            <a:r>
              <a:rPr lang="zh-CN" altLang="en-US" b="1">
                <a:solidFill>
                  <a:srgbClr val="FF0000"/>
                </a:solidFill>
              </a:rPr>
              <a:t>送丝），分别弹出不同的工艺选项卡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FD9AD635-12E7-44EF-88D1-0FF9CCEF0FE1}"/>
              </a:ext>
            </a:extLst>
          </p:cNvPr>
          <p:cNvSpPr/>
          <p:nvPr/>
        </p:nvSpPr>
        <p:spPr>
          <a:xfrm>
            <a:off x="577531" y="1942597"/>
            <a:ext cx="1281058" cy="32007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AD057299-BD27-C763-74D6-6922623AE460}"/>
              </a:ext>
            </a:extLst>
          </p:cNvPr>
          <p:cNvSpPr txBox="1"/>
          <p:nvPr/>
        </p:nvSpPr>
        <p:spPr>
          <a:xfrm>
            <a:off x="2422980" y="5634048"/>
            <a:ext cx="75963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点击“项目导入”，弹出筛选项目对话框，选中后将项目中的材料及工艺导入，个别修改。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点击“工艺库导入”，弹出工艺库中工艺列表，选中后导入，个别修改。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确认后，在项目</a:t>
            </a:r>
            <a:r>
              <a:rPr lang="en-US" altLang="zh-CN" sz="1400"/>
              <a:t>1</a:t>
            </a:r>
            <a:r>
              <a:rPr lang="zh-CN" altLang="en-US" sz="1400"/>
              <a:t>文件夹下，保存为一个</a:t>
            </a:r>
            <a:r>
              <a:rPr lang="en-US" altLang="zh-CN" sz="1400"/>
              <a:t>text</a:t>
            </a:r>
            <a:r>
              <a:rPr lang="zh-CN" altLang="en-US" sz="1400"/>
              <a:t>文件，名称：材料及工艺；导引树下显示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后续可双击打开，修改信息；确定后，数据库中同步修改</a:t>
            </a:r>
            <a:endParaRPr lang="en-US" altLang="zh-CN" sz="1400"/>
          </a:p>
        </p:txBody>
      </p:sp>
      <p:sp>
        <p:nvSpPr>
          <p:cNvPr id="70" name="矩形: 圆顶角 69">
            <a:extLst>
              <a:ext uri="{FF2B5EF4-FFF2-40B4-BE49-F238E27FC236}">
                <a16:creationId xmlns:a16="http://schemas.microsoft.com/office/drawing/2014/main" id="{CD893A5D-B5F3-D8FC-2AFE-CA93127FE8F8}"/>
              </a:ext>
            </a:extLst>
          </p:cNvPr>
          <p:cNvSpPr/>
          <p:nvPr/>
        </p:nvSpPr>
        <p:spPr>
          <a:xfrm>
            <a:off x="3785623" y="1591629"/>
            <a:ext cx="5872410" cy="275619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>
                <a:solidFill>
                  <a:schemeClr val="tx1"/>
                </a:solidFill>
              </a:rPr>
              <a:t>材料及工艺</a:t>
            </a:r>
            <a:r>
              <a:rPr lang="en-US" altLang="zh-CN" sz="1600">
                <a:solidFill>
                  <a:schemeClr val="tx1"/>
                </a:solidFill>
              </a:rPr>
              <a:t>-</a:t>
            </a:r>
            <a:r>
              <a:rPr lang="zh-CN" altLang="en-US" sz="1600">
                <a:solidFill>
                  <a:schemeClr val="tx1"/>
                </a:solidFill>
              </a:rPr>
              <a:t>送丝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5FE5342F-6C70-85C7-AB67-D50D6201C91B}"/>
              </a:ext>
            </a:extLst>
          </p:cNvPr>
          <p:cNvSpPr/>
          <p:nvPr/>
        </p:nvSpPr>
        <p:spPr>
          <a:xfrm>
            <a:off x="3785623" y="1866859"/>
            <a:ext cx="5872410" cy="32847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F323415-47C0-D16D-520E-BDA8D8B86067}"/>
              </a:ext>
            </a:extLst>
          </p:cNvPr>
          <p:cNvSpPr/>
          <p:nvPr/>
        </p:nvSpPr>
        <p:spPr>
          <a:xfrm>
            <a:off x="4017207" y="2793048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激光功率（</a:t>
            </a:r>
            <a:r>
              <a:rPr lang="en-US" altLang="zh-CN" sz="1000" b="0" i="0" dirty="0">
                <a:solidFill>
                  <a:srgbClr val="2B3033"/>
                </a:solidFill>
                <a:effectLst/>
                <a:latin typeface="Apple System"/>
              </a:rPr>
              <a:t>W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5D6F1E1A-7EE0-D1EB-5E26-7903639D1D86}"/>
              </a:ext>
            </a:extLst>
          </p:cNvPr>
          <p:cNvSpPr>
            <a:spLocks/>
          </p:cNvSpPr>
          <p:nvPr/>
        </p:nvSpPr>
        <p:spPr>
          <a:xfrm>
            <a:off x="6924933" y="278755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熔覆速度（</a:t>
            </a:r>
            <a:r>
              <a:rPr lang="en-US" altLang="zh-CN" sz="1000" b="0" i="0" dirty="0">
                <a:solidFill>
                  <a:srgbClr val="2B3033"/>
                </a:solidFill>
                <a:effectLst/>
                <a:latin typeface="Apple System"/>
              </a:rPr>
              <a:t>mm/s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94F38FB-792C-864A-E3D1-1039D105ACFF}"/>
              </a:ext>
            </a:extLst>
          </p:cNvPr>
          <p:cNvSpPr>
            <a:spLocks/>
          </p:cNvSpPr>
          <p:nvPr/>
        </p:nvSpPr>
        <p:spPr>
          <a:xfrm>
            <a:off x="6924933" y="309848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质量添加（</a:t>
            </a:r>
            <a:r>
              <a:rPr lang="en-US" altLang="zh-CN" sz="1000" b="0" i="0" dirty="0">
                <a:solidFill>
                  <a:srgbClr val="2B3033"/>
                </a:solidFill>
                <a:effectLst/>
                <a:latin typeface="Apple System"/>
              </a:rPr>
              <a:t>g/min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A66BBCBB-6E32-668B-F2AF-876DE883270D}"/>
              </a:ext>
            </a:extLst>
          </p:cNvPr>
          <p:cNvSpPr>
            <a:spLocks/>
          </p:cNvSpPr>
          <p:nvPr/>
        </p:nvSpPr>
        <p:spPr>
          <a:xfrm>
            <a:off x="5494568" y="279336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7B0435DC-3126-8CBE-E7DF-947C17B86B1D}"/>
              </a:ext>
            </a:extLst>
          </p:cNvPr>
          <p:cNvSpPr>
            <a:spLocks/>
          </p:cNvSpPr>
          <p:nvPr/>
        </p:nvSpPr>
        <p:spPr>
          <a:xfrm>
            <a:off x="7195652" y="4658980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确认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5C11F4C-7017-7142-6054-AE9B96ADF5B6}"/>
                  </a:ext>
                </a:extLst>
              </p:cNvPr>
              <p:cNvSpPr txBox="1"/>
              <p:nvPr/>
            </p:nvSpPr>
            <p:spPr>
              <a:xfrm>
                <a:off x="9119730" y="1530081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05C11F4C-7017-7142-6054-AE9B96ADF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9730" y="1530081"/>
                <a:ext cx="466643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49B57EDF-30CF-453E-73DF-31D8862D06B9}"/>
              </a:ext>
            </a:extLst>
          </p:cNvPr>
          <p:cNvSpPr/>
          <p:nvPr/>
        </p:nvSpPr>
        <p:spPr>
          <a:xfrm>
            <a:off x="8554118" y="4653293"/>
            <a:ext cx="574825" cy="3317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DA85211E-CCC0-638B-850A-828BDF68E70F}"/>
              </a:ext>
            </a:extLst>
          </p:cNvPr>
          <p:cNvSpPr>
            <a:spLocks/>
          </p:cNvSpPr>
          <p:nvPr/>
        </p:nvSpPr>
        <p:spPr>
          <a:xfrm>
            <a:off x="8276207" y="2786386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7847CCD7-4082-A2F1-731A-9684AD6AA73E}"/>
              </a:ext>
            </a:extLst>
          </p:cNvPr>
          <p:cNvSpPr/>
          <p:nvPr/>
        </p:nvSpPr>
        <p:spPr>
          <a:xfrm>
            <a:off x="4017208" y="3410693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道间偏移（</a:t>
            </a:r>
            <a:r>
              <a:rPr lang="en-US" altLang="zh-CN" sz="1000" b="0" i="0">
                <a:solidFill>
                  <a:srgbClr val="2B3033"/>
                </a:solidFill>
                <a:effectLst/>
                <a:latin typeface="Apple System"/>
              </a:rPr>
              <a:t>mm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0904BBC-45C0-9D30-A399-2A893B9E4DF8}"/>
              </a:ext>
            </a:extLst>
          </p:cNvPr>
          <p:cNvSpPr>
            <a:spLocks/>
          </p:cNvSpPr>
          <p:nvPr/>
        </p:nvSpPr>
        <p:spPr>
          <a:xfrm>
            <a:off x="6924933" y="3401089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层间抬升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7CD96603-A580-1865-2891-F4198431EF5C}"/>
              </a:ext>
            </a:extLst>
          </p:cNvPr>
          <p:cNvSpPr>
            <a:spLocks/>
          </p:cNvSpPr>
          <p:nvPr/>
        </p:nvSpPr>
        <p:spPr>
          <a:xfrm>
            <a:off x="8276207" y="3098517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76146800-49C0-E843-5144-8AAF39A6958D}"/>
              </a:ext>
            </a:extLst>
          </p:cNvPr>
          <p:cNvSpPr>
            <a:spLocks/>
          </p:cNvSpPr>
          <p:nvPr/>
        </p:nvSpPr>
        <p:spPr>
          <a:xfrm>
            <a:off x="5494568" y="3410759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41098940-8CDB-2CF2-3631-FA5598297E0D}"/>
              </a:ext>
            </a:extLst>
          </p:cNvPr>
          <p:cNvSpPr>
            <a:spLocks/>
          </p:cNvSpPr>
          <p:nvPr/>
        </p:nvSpPr>
        <p:spPr>
          <a:xfrm>
            <a:off x="8276207" y="3404723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8AF30822-BE89-EBA1-9BB6-370AFD9E825C}"/>
              </a:ext>
            </a:extLst>
          </p:cNvPr>
          <p:cNvSpPr/>
          <p:nvPr/>
        </p:nvSpPr>
        <p:spPr>
          <a:xfrm>
            <a:off x="4017208" y="3105006"/>
            <a:ext cx="1375763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送丝速度（</a:t>
            </a:r>
            <a:r>
              <a:rPr lang="en-US" altLang="zh-CN" sz="1000" dirty="0">
                <a:solidFill>
                  <a:srgbClr val="2B3033"/>
                </a:solidFill>
                <a:latin typeface="Apple System"/>
              </a:rPr>
              <a:t>m</a:t>
            </a:r>
            <a:r>
              <a:rPr lang="en-US" altLang="zh-CN" sz="1000" b="0" i="0" dirty="0">
                <a:solidFill>
                  <a:srgbClr val="2B3033"/>
                </a:solidFill>
                <a:effectLst/>
                <a:latin typeface="Apple System"/>
              </a:rPr>
              <a:t>/min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217F8A6B-0732-479C-7E1D-6BFB4ECFC80B}"/>
              </a:ext>
            </a:extLst>
          </p:cNvPr>
          <p:cNvSpPr>
            <a:spLocks/>
          </p:cNvSpPr>
          <p:nvPr/>
        </p:nvSpPr>
        <p:spPr>
          <a:xfrm>
            <a:off x="5494568" y="310526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D2E98967-071B-3BA2-5249-92E9F16D3BDA}"/>
              </a:ext>
            </a:extLst>
          </p:cNvPr>
          <p:cNvSpPr>
            <a:spLocks/>
          </p:cNvSpPr>
          <p:nvPr/>
        </p:nvSpPr>
        <p:spPr>
          <a:xfrm>
            <a:off x="4018961" y="2169132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熔覆材料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C48312C2-0EC2-CECF-1836-092789BAF97D}"/>
              </a:ext>
            </a:extLst>
          </p:cNvPr>
          <p:cNvSpPr>
            <a:spLocks/>
          </p:cNvSpPr>
          <p:nvPr/>
        </p:nvSpPr>
        <p:spPr>
          <a:xfrm>
            <a:off x="6926687" y="2163777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chemeClr val="tx1"/>
                </a:solidFill>
              </a:rPr>
              <a:t>基板材料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C66464F6-0069-C9AA-68C9-04AD80941EC5}"/>
              </a:ext>
            </a:extLst>
          </p:cNvPr>
          <p:cNvGrpSpPr/>
          <p:nvPr/>
        </p:nvGrpSpPr>
        <p:grpSpPr>
          <a:xfrm>
            <a:off x="5496322" y="2169576"/>
            <a:ext cx="1173345" cy="180000"/>
            <a:chOff x="1853856" y="2292866"/>
            <a:chExt cx="1173345" cy="18000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381526F-590D-3F1B-F22B-7F5FA4EF961E}"/>
                </a:ext>
              </a:extLst>
            </p:cNvPr>
            <p:cNvSpPr>
              <a:spLocks/>
            </p:cNvSpPr>
            <p:nvPr/>
          </p:nvSpPr>
          <p:spPr>
            <a:xfrm>
              <a:off x="1853856" y="2292866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5" name="等腰三角形 124">
              <a:extLst>
                <a:ext uri="{FF2B5EF4-FFF2-40B4-BE49-F238E27FC236}">
                  <a16:creationId xmlns:a16="http://schemas.microsoft.com/office/drawing/2014/main" id="{1C36B996-50F6-F38E-C84B-D85401CF3948}"/>
                </a:ext>
              </a:extLst>
            </p:cNvPr>
            <p:cNvSpPr/>
            <p:nvPr/>
          </p:nvSpPr>
          <p:spPr>
            <a:xfrm flipV="1">
              <a:off x="2872094" y="2322441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E4810E7-C367-ADC0-12A9-8CE4A4D0849F}"/>
              </a:ext>
            </a:extLst>
          </p:cNvPr>
          <p:cNvGrpSpPr/>
          <p:nvPr/>
        </p:nvGrpSpPr>
        <p:grpSpPr>
          <a:xfrm>
            <a:off x="8277961" y="2162124"/>
            <a:ext cx="1173345" cy="180000"/>
            <a:chOff x="4635495" y="2285414"/>
            <a:chExt cx="1173345" cy="180000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2C67B88A-6152-6CA1-096B-DCCFEA5AC537}"/>
                </a:ext>
              </a:extLst>
            </p:cNvPr>
            <p:cNvSpPr>
              <a:spLocks/>
            </p:cNvSpPr>
            <p:nvPr/>
          </p:nvSpPr>
          <p:spPr>
            <a:xfrm>
              <a:off x="4635495" y="2285414"/>
              <a:ext cx="1173345" cy="180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3" name="等腰三角形 122">
              <a:extLst>
                <a:ext uri="{FF2B5EF4-FFF2-40B4-BE49-F238E27FC236}">
                  <a16:creationId xmlns:a16="http://schemas.microsoft.com/office/drawing/2014/main" id="{5AD1D2C6-9A11-4D04-0895-CE036F8F04C8}"/>
                </a:ext>
              </a:extLst>
            </p:cNvPr>
            <p:cNvSpPr/>
            <p:nvPr/>
          </p:nvSpPr>
          <p:spPr>
            <a:xfrm flipV="1">
              <a:off x="5656352" y="2324970"/>
              <a:ext cx="108466" cy="117543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矩形 109">
            <a:extLst>
              <a:ext uri="{FF2B5EF4-FFF2-40B4-BE49-F238E27FC236}">
                <a16:creationId xmlns:a16="http://schemas.microsoft.com/office/drawing/2014/main" id="{4703485A-E750-8ED9-EFE4-07B4505380D2}"/>
              </a:ext>
            </a:extLst>
          </p:cNvPr>
          <p:cNvSpPr/>
          <p:nvPr/>
        </p:nvSpPr>
        <p:spPr>
          <a:xfrm>
            <a:off x="4017208" y="3722652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>
                <a:solidFill>
                  <a:srgbClr val="2B3033"/>
                </a:solidFill>
                <a:latin typeface="Apple System"/>
              </a:rPr>
              <a:t>保护气及流量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>
              <a:solidFill>
                <a:schemeClr val="tx1"/>
              </a:solidFill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66FB9951-1C7A-22D9-0683-A58937CC5DF1}"/>
              </a:ext>
            </a:extLst>
          </p:cNvPr>
          <p:cNvSpPr>
            <a:spLocks/>
          </p:cNvSpPr>
          <p:nvPr/>
        </p:nvSpPr>
        <p:spPr>
          <a:xfrm>
            <a:off x="6924933" y="3712017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气刀流量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 dirty="0">
                <a:solidFill>
                  <a:srgbClr val="2B3033"/>
                </a:solidFill>
                <a:latin typeface="Apple System"/>
              </a:rPr>
              <a:t>L/min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781492B3-206D-1FD6-2EEE-81654FAF0140}"/>
              </a:ext>
            </a:extLst>
          </p:cNvPr>
          <p:cNvSpPr>
            <a:spLocks/>
          </p:cNvSpPr>
          <p:nvPr/>
        </p:nvSpPr>
        <p:spPr>
          <a:xfrm>
            <a:off x="5494568" y="3722652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614B2081-AF30-0969-2987-A0CB7248343A}"/>
              </a:ext>
            </a:extLst>
          </p:cNvPr>
          <p:cNvSpPr>
            <a:spLocks/>
          </p:cNvSpPr>
          <p:nvPr/>
        </p:nvSpPr>
        <p:spPr>
          <a:xfrm>
            <a:off x="8276207" y="3716853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BB34F53-FFBC-8E4B-C1C5-C63D5EF26C98}"/>
              </a:ext>
            </a:extLst>
          </p:cNvPr>
          <p:cNvSpPr/>
          <p:nvPr/>
        </p:nvSpPr>
        <p:spPr>
          <a:xfrm>
            <a:off x="4017207" y="2481090"/>
            <a:ext cx="1375766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丝材直径（</a:t>
            </a:r>
            <a:r>
              <a:rPr lang="en-US" altLang="zh-CN" sz="1000" dirty="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34295051-70C2-EF8E-FD75-CED1270886C5}"/>
              </a:ext>
            </a:extLst>
          </p:cNvPr>
          <p:cNvSpPr>
            <a:spLocks/>
          </p:cNvSpPr>
          <p:nvPr/>
        </p:nvSpPr>
        <p:spPr>
          <a:xfrm>
            <a:off x="5494568" y="248147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A2C6297E-B9D2-56A0-9490-ECD4536ACDA3}"/>
              </a:ext>
            </a:extLst>
          </p:cNvPr>
          <p:cNvSpPr/>
          <p:nvPr/>
        </p:nvSpPr>
        <p:spPr>
          <a:xfrm>
            <a:off x="6923877" y="2474707"/>
            <a:ext cx="1253986" cy="1819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基板尺寸（</a:t>
            </a:r>
            <a:r>
              <a:rPr lang="en-US" altLang="zh-CN" sz="1000" dirty="0">
                <a:solidFill>
                  <a:srgbClr val="2B3033"/>
                </a:solidFill>
                <a:latin typeface="Apple System"/>
              </a:rPr>
              <a:t>mm</a:t>
            </a:r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FE97DC9D-6307-6854-88D3-25D7A92F77B1}"/>
              </a:ext>
            </a:extLst>
          </p:cNvPr>
          <p:cNvSpPr>
            <a:spLocks/>
          </p:cNvSpPr>
          <p:nvPr/>
        </p:nvSpPr>
        <p:spPr>
          <a:xfrm>
            <a:off x="8281208" y="2474255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84604867-E064-530C-1F18-3DB0874BE648}"/>
              </a:ext>
            </a:extLst>
          </p:cNvPr>
          <p:cNvSpPr/>
          <p:nvPr/>
        </p:nvSpPr>
        <p:spPr>
          <a:xfrm>
            <a:off x="4017208" y="4039601"/>
            <a:ext cx="1375762" cy="175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加工前保护气时长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 dirty="0">
                <a:solidFill>
                  <a:srgbClr val="2B3033"/>
                </a:solidFill>
                <a:latin typeface="Apple System"/>
              </a:rPr>
              <a:t>s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1542CACC-98A8-4FDC-6035-1927DB9AD7A4}"/>
              </a:ext>
            </a:extLst>
          </p:cNvPr>
          <p:cNvSpPr>
            <a:spLocks/>
          </p:cNvSpPr>
          <p:nvPr/>
        </p:nvSpPr>
        <p:spPr>
          <a:xfrm>
            <a:off x="6924933" y="4028966"/>
            <a:ext cx="1253986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rgbClr val="2B3033"/>
                </a:solidFill>
                <a:latin typeface="Apple System"/>
              </a:rPr>
              <a:t>保护气保持时间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（</a:t>
            </a:r>
            <a:r>
              <a:rPr lang="en-US" altLang="zh-CN" sz="1000" b="0" i="0" dirty="0">
                <a:solidFill>
                  <a:srgbClr val="2B3033"/>
                </a:solidFill>
                <a:effectLst/>
                <a:latin typeface="Apple System"/>
              </a:rPr>
              <a:t>s</a:t>
            </a:r>
            <a:r>
              <a:rPr lang="zh-CN" altLang="en-US" sz="1000" b="0" i="0" dirty="0">
                <a:solidFill>
                  <a:srgbClr val="2B3033"/>
                </a:solidFill>
                <a:effectLst/>
                <a:latin typeface="Apple System"/>
              </a:rPr>
              <a:t>）</a:t>
            </a:r>
            <a:endParaRPr lang="zh-CN" altLang="en-US" sz="1000" dirty="0">
              <a:solidFill>
                <a:schemeClr val="tx1"/>
              </a:solidFill>
            </a:endParaRP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BD780F20-D374-ECC4-8503-BD23710FF29E}"/>
              </a:ext>
            </a:extLst>
          </p:cNvPr>
          <p:cNvSpPr>
            <a:spLocks/>
          </p:cNvSpPr>
          <p:nvPr/>
        </p:nvSpPr>
        <p:spPr>
          <a:xfrm>
            <a:off x="5494568" y="4039601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43CB572C-7FFA-2D28-F1FD-6244899ACF53}"/>
              </a:ext>
            </a:extLst>
          </p:cNvPr>
          <p:cNvSpPr>
            <a:spLocks/>
          </p:cNvSpPr>
          <p:nvPr/>
        </p:nvSpPr>
        <p:spPr>
          <a:xfrm>
            <a:off x="8276207" y="4033802"/>
            <a:ext cx="1173345" cy="18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C05D301D-8931-AB42-EDC2-C89AD0D9EC1E}"/>
              </a:ext>
            </a:extLst>
          </p:cNvPr>
          <p:cNvSpPr>
            <a:spLocks/>
          </p:cNvSpPr>
          <p:nvPr/>
        </p:nvSpPr>
        <p:spPr>
          <a:xfrm>
            <a:off x="4118635" y="4653293"/>
            <a:ext cx="1173345" cy="3317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项目导入</a:t>
            </a:r>
          </a:p>
        </p:txBody>
      </p:sp>
      <p:sp>
        <p:nvSpPr>
          <p:cNvPr id="127" name="矩形: 圆角 126">
            <a:extLst>
              <a:ext uri="{FF2B5EF4-FFF2-40B4-BE49-F238E27FC236}">
                <a16:creationId xmlns:a16="http://schemas.microsoft.com/office/drawing/2014/main" id="{364FE699-9993-A3F5-F2A2-4DAB7EF8ED7C}"/>
              </a:ext>
            </a:extLst>
          </p:cNvPr>
          <p:cNvSpPr>
            <a:spLocks/>
          </p:cNvSpPr>
          <p:nvPr/>
        </p:nvSpPr>
        <p:spPr>
          <a:xfrm>
            <a:off x="5556215" y="4653293"/>
            <a:ext cx="1173345" cy="3317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工艺库导入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782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4BD0541E-3634-0B87-D6E9-5C823B758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3" y="1091514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5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45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FB01FB6-DF62-57A3-2754-A751889ECEBC}"/>
              </a:ext>
            </a:extLst>
          </p:cNvPr>
          <p:cNvSpPr/>
          <p:nvPr/>
        </p:nvSpPr>
        <p:spPr>
          <a:xfrm>
            <a:off x="643488" y="2197893"/>
            <a:ext cx="1126045" cy="3251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CEFD706-BB8C-D969-F1BF-196973E85CA3}"/>
              </a:ext>
            </a:extLst>
          </p:cNvPr>
          <p:cNvSpPr txBox="1"/>
          <p:nvPr/>
        </p:nvSpPr>
        <p:spPr>
          <a:xfrm>
            <a:off x="2379134" y="1010882"/>
            <a:ext cx="93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6. </a:t>
            </a:r>
            <a:r>
              <a:rPr lang="zh-CN" altLang="en-US" b="1"/>
              <a:t>右击“项目程序”，显示下拉菜单，包括项目导入、程序库导入、新建程序、打开目录和传输程序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96544E-4575-1BA0-B0C9-3BE1F5588D78}"/>
              </a:ext>
            </a:extLst>
          </p:cNvPr>
          <p:cNvSpPr txBox="1"/>
          <p:nvPr/>
        </p:nvSpPr>
        <p:spPr>
          <a:xfrm>
            <a:off x="2590912" y="1690934"/>
            <a:ext cx="89575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项目程序以一个文件夹形式保存，里面存储多个程序文件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项目导入：</a:t>
            </a:r>
            <a:r>
              <a:rPr lang="zh-CN" altLang="en-US" sz="1600"/>
              <a:t>弹出筛选项目对话框，选中后将项目中的程序导入，导入后在导引树显示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程序库导入：</a:t>
            </a:r>
            <a:r>
              <a:rPr lang="zh-CN" altLang="en-US" sz="1600"/>
              <a:t>弹出筛选程序对话框，选中后将程序库中的程序文件夹导入项目，导入后在导引树显示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新建程序：</a:t>
            </a:r>
            <a:r>
              <a:rPr lang="zh-CN" altLang="en-US" sz="1600"/>
              <a:t>调用</a:t>
            </a:r>
            <a:r>
              <a:rPr lang="en-US" altLang="zh-CN" sz="1600"/>
              <a:t>OrangeEdit</a:t>
            </a:r>
            <a:r>
              <a:rPr lang="zh-CN" altLang="en-US" sz="1600"/>
              <a:t>文件，创建新程序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打开目录：</a:t>
            </a:r>
            <a:r>
              <a:rPr lang="zh-CN" altLang="en-US" sz="1600"/>
              <a:t>打开项目程序文件夹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/>
              <a:t>传输程序：</a:t>
            </a:r>
            <a:r>
              <a:rPr lang="zh-CN" altLang="en-US" sz="1600"/>
              <a:t>调用</a:t>
            </a:r>
            <a:r>
              <a:rPr lang="en-US" altLang="zh-CN" sz="1600"/>
              <a:t>WorkVisual</a:t>
            </a:r>
            <a:r>
              <a:rPr lang="zh-CN" altLang="en-US" sz="1600"/>
              <a:t>软件，将项目程序文件夹中的程序文件传输到</a:t>
            </a:r>
            <a:r>
              <a:rPr lang="en-US" altLang="zh-CN" sz="1600"/>
              <a:t>KUKA</a:t>
            </a:r>
            <a:r>
              <a:rPr lang="zh-CN" altLang="en-US" sz="1600"/>
              <a:t>示教器上</a:t>
            </a:r>
            <a:endParaRPr lang="en-US" altLang="zh-CN" sz="16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8F7DFD4-0033-D3E7-E9A9-02A40AF54257}"/>
              </a:ext>
            </a:extLst>
          </p:cNvPr>
          <p:cNvSpPr txBox="1"/>
          <p:nvPr/>
        </p:nvSpPr>
        <p:spPr>
          <a:xfrm>
            <a:off x="2590912" y="3684102"/>
            <a:ext cx="8700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右击程序，显示下拉菜单，包括：</a:t>
            </a:r>
            <a:r>
              <a:rPr lang="zh-CN" altLang="en-US" sz="1600" b="1"/>
              <a:t>编辑、复制、重命名和删除</a:t>
            </a:r>
            <a:r>
              <a:rPr lang="zh-CN" altLang="en-US" sz="1600"/>
              <a:t>，弹出相应对话框，进行操作。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58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图片 62" descr="图形用户界面, 应用程序&#10;&#10;描述已自动生成">
            <a:extLst>
              <a:ext uri="{FF2B5EF4-FFF2-40B4-BE49-F238E27FC236}">
                <a16:creationId xmlns:a16="http://schemas.microsoft.com/office/drawing/2014/main" id="{270C7E37-0E61-4F68-C7B8-476AB51A9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" y="1909255"/>
            <a:ext cx="1895800" cy="505739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46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63280A0-3C0B-DC3C-DC43-002EFD05645A}"/>
              </a:ext>
            </a:extLst>
          </p:cNvPr>
          <p:cNvGrpSpPr/>
          <p:nvPr/>
        </p:nvGrpSpPr>
        <p:grpSpPr>
          <a:xfrm>
            <a:off x="551729" y="970767"/>
            <a:ext cx="11151025" cy="5163334"/>
            <a:chOff x="551729" y="970767"/>
            <a:chExt cx="11151025" cy="5163334"/>
          </a:xfrm>
        </p:grpSpPr>
        <p:sp>
          <p:nvSpPr>
            <p:cNvPr id="5" name="矩形: 圆顶角 4">
              <a:extLst>
                <a:ext uri="{FF2B5EF4-FFF2-40B4-BE49-F238E27FC236}">
                  <a16:creationId xmlns:a16="http://schemas.microsoft.com/office/drawing/2014/main" id="{912BFBE0-C69C-DE5A-4043-88B3F98C8DFD}"/>
                </a:ext>
              </a:extLst>
            </p:cNvPr>
            <p:cNvSpPr/>
            <p:nvPr/>
          </p:nvSpPr>
          <p:spPr>
            <a:xfrm>
              <a:off x="551730" y="1024589"/>
              <a:ext cx="11151024" cy="305712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标题栏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F460D2A-A227-ADD7-F8F7-08D25FC0244F}"/>
                </a:ext>
              </a:extLst>
            </p:cNvPr>
            <p:cNvSpPr/>
            <p:nvPr/>
          </p:nvSpPr>
          <p:spPr>
            <a:xfrm>
              <a:off x="551729" y="1330301"/>
              <a:ext cx="11151025" cy="4803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466ECB18-A904-9279-DB57-3585A7C514F3}"/>
                </a:ext>
              </a:extLst>
            </p:cNvPr>
            <p:cNvGrpSpPr/>
            <p:nvPr/>
          </p:nvGrpSpPr>
          <p:grpSpPr>
            <a:xfrm>
              <a:off x="10758238" y="970767"/>
              <a:ext cx="882032" cy="372618"/>
              <a:chOff x="5648241" y="318669"/>
              <a:chExt cx="882032" cy="372618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547EC1F5-5CA8-12D1-3915-F641CCFD095B}"/>
                  </a:ext>
                </a:extLst>
              </p:cNvPr>
              <p:cNvSpPr txBox="1"/>
              <p:nvPr/>
            </p:nvSpPr>
            <p:spPr>
              <a:xfrm>
                <a:off x="5648241" y="318669"/>
                <a:ext cx="372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— </a:t>
                </a:r>
                <a:endParaRPr lang="zh-CN" altLang="en-US" b="1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1D7C16EA-99EE-2852-AC75-F1FB7AB4CAF7}"/>
                  </a:ext>
                </a:extLst>
              </p:cNvPr>
              <p:cNvSpPr/>
              <p:nvPr/>
            </p:nvSpPr>
            <p:spPr>
              <a:xfrm>
                <a:off x="5991630" y="44147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⊠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36365A9-DA8C-2608-9D07-1FD4B0CA49FD}"/>
                </a:ext>
              </a:extLst>
            </p:cNvPr>
            <p:cNvSpPr/>
            <p:nvPr/>
          </p:nvSpPr>
          <p:spPr>
            <a:xfrm>
              <a:off x="551729" y="1330301"/>
              <a:ext cx="11151025" cy="486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文件   材料   设备   工艺  程序  模型   项目  更新        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BB552B0-EDF6-8390-3EF8-51DCA3A058BE}"/>
                </a:ext>
              </a:extLst>
            </p:cNvPr>
            <p:cNvSpPr/>
            <p:nvPr/>
          </p:nvSpPr>
          <p:spPr>
            <a:xfrm>
              <a:off x="551729" y="1816628"/>
              <a:ext cx="2980948" cy="431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6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1C566A7A-3B83-BB65-6E0A-DB199E005F5B}"/>
              </a:ext>
            </a:extLst>
          </p:cNvPr>
          <p:cNvSpPr/>
          <p:nvPr/>
        </p:nvSpPr>
        <p:spPr>
          <a:xfrm>
            <a:off x="468398" y="11252200"/>
            <a:ext cx="3050495" cy="50969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0F4370B-D0F6-3B9F-D15D-1AA42A59737B}"/>
              </a:ext>
            </a:extLst>
          </p:cNvPr>
          <p:cNvSpPr/>
          <p:nvPr/>
        </p:nvSpPr>
        <p:spPr>
          <a:xfrm>
            <a:off x="3532677" y="1816628"/>
            <a:ext cx="3435390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D7D9FD7-9BFC-8577-FDE0-1ADD038CB3C9}"/>
              </a:ext>
            </a:extLst>
          </p:cNvPr>
          <p:cNvSpPr/>
          <p:nvPr/>
        </p:nvSpPr>
        <p:spPr>
          <a:xfrm>
            <a:off x="6968067" y="1816628"/>
            <a:ext cx="3435390" cy="3711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DB4E90-2AF1-A92D-7B1D-D07754387CD5}"/>
              </a:ext>
            </a:extLst>
          </p:cNvPr>
          <p:cNvSpPr/>
          <p:nvPr/>
        </p:nvSpPr>
        <p:spPr>
          <a:xfrm>
            <a:off x="10403457" y="1816627"/>
            <a:ext cx="1299298" cy="3711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BEA59B-9288-C1FC-1955-FE87A6F0D3E1}"/>
              </a:ext>
            </a:extLst>
          </p:cNvPr>
          <p:cNvSpPr txBox="1"/>
          <p:nvPr/>
        </p:nvSpPr>
        <p:spPr>
          <a:xfrm>
            <a:off x="3622028" y="6189738"/>
            <a:ext cx="3293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7. </a:t>
            </a:r>
            <a:r>
              <a:rPr lang="zh-CN" altLang="en-US" sz="1600" b="1"/>
              <a:t>双击“实时反馈”，显示工艺参数变化界面，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AFE9D28-D937-0CB4-2229-C9B146F351D8}"/>
              </a:ext>
            </a:extLst>
          </p:cNvPr>
          <p:cNvCxnSpPr>
            <a:cxnSpLocks/>
          </p:cNvCxnSpPr>
          <p:nvPr/>
        </p:nvCxnSpPr>
        <p:spPr>
          <a:xfrm flipV="1">
            <a:off x="3870043" y="2788579"/>
            <a:ext cx="7395" cy="221839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7B6750E-EC97-B05B-3D5B-E8CFD2756B73}"/>
              </a:ext>
            </a:extLst>
          </p:cNvPr>
          <p:cNvCxnSpPr>
            <a:cxnSpLocks/>
          </p:cNvCxnSpPr>
          <p:nvPr/>
        </p:nvCxnSpPr>
        <p:spPr>
          <a:xfrm>
            <a:off x="3870042" y="5006973"/>
            <a:ext cx="279750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4F306F2-78DF-441F-43A2-5D9BBDA70576}"/>
              </a:ext>
            </a:extLst>
          </p:cNvPr>
          <p:cNvCxnSpPr/>
          <p:nvPr/>
        </p:nvCxnSpPr>
        <p:spPr>
          <a:xfrm>
            <a:off x="3870042" y="3814580"/>
            <a:ext cx="167005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481E511-107A-DBF0-BDBD-98D0C65FD6BF}"/>
              </a:ext>
            </a:extLst>
          </p:cNvPr>
          <p:cNvCxnSpPr/>
          <p:nvPr/>
        </p:nvCxnSpPr>
        <p:spPr>
          <a:xfrm>
            <a:off x="3870042" y="4162607"/>
            <a:ext cx="167005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6D91BC52-408A-085D-C24C-2A8C11D28CF4}"/>
              </a:ext>
            </a:extLst>
          </p:cNvPr>
          <p:cNvGrpSpPr/>
          <p:nvPr/>
        </p:nvGrpSpPr>
        <p:grpSpPr>
          <a:xfrm>
            <a:off x="3752115" y="1909255"/>
            <a:ext cx="1395616" cy="815200"/>
            <a:chOff x="3560233" y="1909255"/>
            <a:chExt cx="1395616" cy="815200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9593CDF-A35B-4931-BB62-95D38B52757F}"/>
                </a:ext>
              </a:extLst>
            </p:cNvPr>
            <p:cNvCxnSpPr>
              <a:cxnSpLocks/>
            </p:cNvCxnSpPr>
            <p:nvPr/>
          </p:nvCxnSpPr>
          <p:spPr>
            <a:xfrm>
              <a:off x="3560234" y="2013777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3612B43-1465-9B65-4F89-8F2CC7848996}"/>
                </a:ext>
              </a:extLst>
            </p:cNvPr>
            <p:cNvSpPr>
              <a:spLocks/>
            </p:cNvSpPr>
            <p:nvPr/>
          </p:nvSpPr>
          <p:spPr>
            <a:xfrm>
              <a:off x="3812496" y="1909255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AI1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01F0AA4E-273E-19A6-9F7C-7A1F67A15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60234" y="2234444"/>
              <a:ext cx="36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FD77D7FD-0071-634E-E750-631305C4E822}"/>
                </a:ext>
              </a:extLst>
            </p:cNvPr>
            <p:cNvSpPr>
              <a:spLocks/>
            </p:cNvSpPr>
            <p:nvPr/>
          </p:nvSpPr>
          <p:spPr>
            <a:xfrm>
              <a:off x="3812495" y="2111329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AI2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97429E2-BE36-46DA-94E9-A65BC9E1EDD0}"/>
                </a:ext>
              </a:extLst>
            </p:cNvPr>
            <p:cNvCxnSpPr>
              <a:cxnSpLocks/>
            </p:cNvCxnSpPr>
            <p:nvPr/>
          </p:nvCxnSpPr>
          <p:spPr>
            <a:xfrm>
              <a:off x="3560233" y="2401519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70D8C73-FF3D-F34D-7476-2EE4EB150E15}"/>
                </a:ext>
              </a:extLst>
            </p:cNvPr>
            <p:cNvSpPr>
              <a:spLocks/>
            </p:cNvSpPr>
            <p:nvPr/>
          </p:nvSpPr>
          <p:spPr>
            <a:xfrm>
              <a:off x="3812495" y="2296997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AI3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B0EAAE2-D48F-19FB-D5C7-F40871046B54}"/>
                </a:ext>
              </a:extLst>
            </p:cNvPr>
            <p:cNvCxnSpPr>
              <a:cxnSpLocks/>
            </p:cNvCxnSpPr>
            <p:nvPr/>
          </p:nvCxnSpPr>
          <p:spPr>
            <a:xfrm>
              <a:off x="3560233" y="2622186"/>
              <a:ext cx="36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45FB56D-718A-0D0C-D856-9ACE31F0BD81}"/>
                </a:ext>
              </a:extLst>
            </p:cNvPr>
            <p:cNvSpPr>
              <a:spLocks/>
            </p:cNvSpPr>
            <p:nvPr/>
          </p:nvSpPr>
          <p:spPr>
            <a:xfrm>
              <a:off x="3812494" y="2499071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AI4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154E85B-35E2-460E-00BB-9C752330F896}"/>
              </a:ext>
            </a:extLst>
          </p:cNvPr>
          <p:cNvGrpSpPr/>
          <p:nvPr/>
        </p:nvGrpSpPr>
        <p:grpSpPr>
          <a:xfrm>
            <a:off x="5360092" y="1909255"/>
            <a:ext cx="1395616" cy="815200"/>
            <a:chOff x="5028092" y="1909255"/>
            <a:chExt cx="1395616" cy="815200"/>
          </a:xfrm>
        </p:grpSpPr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A53E52C0-ED60-EC2E-C353-BCF01A8EEF79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3" y="2013777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71E36CA-E0C1-12ED-83AC-E813DD33B0E7}"/>
                </a:ext>
              </a:extLst>
            </p:cNvPr>
            <p:cNvSpPr>
              <a:spLocks/>
            </p:cNvSpPr>
            <p:nvPr/>
          </p:nvSpPr>
          <p:spPr>
            <a:xfrm>
              <a:off x="5280355" y="1909255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AI5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8603EC5-A3EF-F6FD-FDD7-9AB651B12DFF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3" y="2234444"/>
              <a:ext cx="36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39685AE-2559-1E1C-B2C3-46572233CD61}"/>
                </a:ext>
              </a:extLst>
            </p:cNvPr>
            <p:cNvSpPr>
              <a:spLocks/>
            </p:cNvSpPr>
            <p:nvPr/>
          </p:nvSpPr>
          <p:spPr>
            <a:xfrm>
              <a:off x="5280354" y="2111329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AI6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未定义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37539805-7A05-B536-403A-289E989C8B21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2" y="2401519"/>
              <a:ext cx="36000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F4F0276-012E-0905-8EC7-D36F71A7DAF2}"/>
                </a:ext>
              </a:extLst>
            </p:cNvPr>
            <p:cNvSpPr>
              <a:spLocks/>
            </p:cNvSpPr>
            <p:nvPr/>
          </p:nvSpPr>
          <p:spPr>
            <a:xfrm>
              <a:off x="5280354" y="2296997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AI7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实时速度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D9D90B17-A1C1-EA44-A56D-62143A01E821}"/>
                </a:ext>
              </a:extLst>
            </p:cNvPr>
            <p:cNvCxnSpPr>
              <a:cxnSpLocks/>
            </p:cNvCxnSpPr>
            <p:nvPr/>
          </p:nvCxnSpPr>
          <p:spPr>
            <a:xfrm>
              <a:off x="5028092" y="2622186"/>
              <a:ext cx="360000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DA08DEC-658A-9B81-2B48-117BE7AEDB7A}"/>
                </a:ext>
              </a:extLst>
            </p:cNvPr>
            <p:cNvSpPr>
              <a:spLocks/>
            </p:cNvSpPr>
            <p:nvPr/>
          </p:nvSpPr>
          <p:spPr>
            <a:xfrm>
              <a:off x="5280353" y="2499071"/>
              <a:ext cx="1143353" cy="2253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Wide Latin" panose="020A0A07050505020404" pitchFamily="18" charset="0"/>
                  <a:sym typeface="Wingdings" panose="05000000000000000000" pitchFamily="2" charset="2"/>
                </a:rPr>
                <a:t> </a:t>
              </a:r>
              <a:r>
                <a:rPr lang="en-US" altLang="zh-CN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AI8 </a:t>
              </a:r>
              <a:r>
                <a:rPr lang="zh-CN" altLang="en-US" sz="1000">
                  <a:solidFill>
                    <a:srgbClr val="23282D"/>
                  </a:solidFill>
                  <a:highlight>
                    <a:srgbClr val="FAFAFA"/>
                  </a:highlight>
                  <a:latin typeface="+mj-lt"/>
                </a:rPr>
                <a:t>实时功率</a:t>
              </a:r>
              <a:endParaRPr lang="zh-CN" altLang="en-US" sz="1000">
                <a:solidFill>
                  <a:schemeClr val="tx1"/>
                </a:solidFill>
                <a:latin typeface="+mj-lt"/>
              </a:endParaRPr>
            </a:p>
          </p:txBody>
        </p:sp>
      </p:grpSp>
      <p:graphicFrame>
        <p:nvGraphicFramePr>
          <p:cNvPr id="52" name="表格 51">
            <a:extLst>
              <a:ext uri="{FF2B5EF4-FFF2-40B4-BE49-F238E27FC236}">
                <a16:creationId xmlns:a16="http://schemas.microsoft.com/office/drawing/2014/main" id="{8FB78432-CA0B-28F2-9172-5A7D93D669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130941"/>
              </p:ext>
            </p:extLst>
          </p:nvPr>
        </p:nvGraphicFramePr>
        <p:xfrm>
          <a:off x="3870042" y="3178173"/>
          <a:ext cx="250925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850">
                  <a:extLst>
                    <a:ext uri="{9D8B030D-6E8A-4147-A177-3AD203B41FA5}">
                      <a16:colId xmlns:a16="http://schemas.microsoft.com/office/drawing/2014/main" val="4213994089"/>
                    </a:ext>
                  </a:extLst>
                </a:gridCol>
                <a:gridCol w="501850">
                  <a:extLst>
                    <a:ext uri="{9D8B030D-6E8A-4147-A177-3AD203B41FA5}">
                      <a16:colId xmlns:a16="http://schemas.microsoft.com/office/drawing/2014/main" val="661375087"/>
                    </a:ext>
                  </a:extLst>
                </a:gridCol>
                <a:gridCol w="501850">
                  <a:extLst>
                    <a:ext uri="{9D8B030D-6E8A-4147-A177-3AD203B41FA5}">
                      <a16:colId xmlns:a16="http://schemas.microsoft.com/office/drawing/2014/main" val="1301798884"/>
                    </a:ext>
                  </a:extLst>
                </a:gridCol>
                <a:gridCol w="501850">
                  <a:extLst>
                    <a:ext uri="{9D8B030D-6E8A-4147-A177-3AD203B41FA5}">
                      <a16:colId xmlns:a16="http://schemas.microsoft.com/office/drawing/2014/main" val="92804044"/>
                    </a:ext>
                  </a:extLst>
                </a:gridCol>
                <a:gridCol w="501850">
                  <a:extLst>
                    <a:ext uri="{9D8B030D-6E8A-4147-A177-3AD203B41FA5}">
                      <a16:colId xmlns:a16="http://schemas.microsoft.com/office/drawing/2014/main" val="4117246333"/>
                    </a:ext>
                  </a:extLst>
                </a:gridCol>
              </a:tblGrid>
              <a:tr h="3308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4413372"/>
                  </a:ext>
                </a:extLst>
              </a:tr>
              <a:tr h="3308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9438959"/>
                  </a:ext>
                </a:extLst>
              </a:tr>
              <a:tr h="3308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8048706"/>
                  </a:ext>
                </a:extLst>
              </a:tr>
              <a:tr h="3308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5742859"/>
                  </a:ext>
                </a:extLst>
              </a:tr>
              <a:tr h="330834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2298284"/>
                  </a:ext>
                </a:extLst>
              </a:tr>
            </a:tbl>
          </a:graphicData>
        </a:graphic>
      </p:graphicFrame>
      <p:sp>
        <p:nvSpPr>
          <p:cNvPr id="55" name="文本框 54">
            <a:extLst>
              <a:ext uri="{FF2B5EF4-FFF2-40B4-BE49-F238E27FC236}">
                <a16:creationId xmlns:a16="http://schemas.microsoft.com/office/drawing/2014/main" id="{92C48434-A257-9640-2FFA-C0C1D678AB76}"/>
              </a:ext>
            </a:extLst>
          </p:cNvPr>
          <p:cNvSpPr txBox="1"/>
          <p:nvPr/>
        </p:nvSpPr>
        <p:spPr>
          <a:xfrm>
            <a:off x="6220654" y="5057041"/>
            <a:ext cx="65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时间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987DA77-ED72-5ADF-CDF5-330E72315812}"/>
              </a:ext>
            </a:extLst>
          </p:cNvPr>
          <p:cNvSpPr txBox="1"/>
          <p:nvPr/>
        </p:nvSpPr>
        <p:spPr>
          <a:xfrm>
            <a:off x="3536910" y="4838320"/>
            <a:ext cx="416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0</a:t>
            </a:r>
            <a:endParaRPr lang="zh-CN" altLang="en-US" sz="140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A9B9551-0C4A-A220-500A-2508A2CF4E01}"/>
              </a:ext>
            </a:extLst>
          </p:cNvPr>
          <p:cNvSpPr txBox="1"/>
          <p:nvPr/>
        </p:nvSpPr>
        <p:spPr>
          <a:xfrm>
            <a:off x="3507766" y="2781121"/>
            <a:ext cx="4168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10</a:t>
            </a:r>
            <a:endParaRPr lang="zh-CN" altLang="en-US" sz="140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5EB7AD8-8527-0C96-4943-58E3AEBA8EC7}"/>
              </a:ext>
            </a:extLst>
          </p:cNvPr>
          <p:cNvSpPr txBox="1"/>
          <p:nvPr/>
        </p:nvSpPr>
        <p:spPr>
          <a:xfrm>
            <a:off x="3998613" y="5282828"/>
            <a:ext cx="1021022" cy="3405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采集频率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E671680-293E-150C-F546-E23C75888537}"/>
              </a:ext>
            </a:extLst>
          </p:cNvPr>
          <p:cNvSpPr txBox="1"/>
          <p:nvPr/>
        </p:nvSpPr>
        <p:spPr>
          <a:xfrm>
            <a:off x="7038995" y="6240790"/>
            <a:ext cx="4890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8. </a:t>
            </a:r>
            <a:r>
              <a:rPr lang="zh-CN" altLang="en-US" sz="1600" b="1"/>
              <a:t>双击“熔池监控”，显示</a:t>
            </a:r>
            <a:r>
              <a:rPr lang="en-US" altLang="zh-CN" sz="1600" b="1"/>
              <a:t>CCD</a:t>
            </a:r>
            <a:r>
              <a:rPr lang="zh-CN" altLang="en-US" sz="1600" b="1"/>
              <a:t>相机设置及显示界面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F471AB0-1A17-D999-FC3B-83CCCF8CDFA3}"/>
              </a:ext>
            </a:extLst>
          </p:cNvPr>
          <p:cNvSpPr txBox="1"/>
          <p:nvPr/>
        </p:nvSpPr>
        <p:spPr>
          <a:xfrm>
            <a:off x="8216855" y="3439812"/>
            <a:ext cx="125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/>
              <a:t>CCD</a:t>
            </a:r>
            <a:r>
              <a:rPr lang="zh-CN" altLang="en-US" sz="1600"/>
              <a:t>显示</a:t>
            </a:r>
            <a:endParaRPr lang="en-US" altLang="zh-CN" sz="1600"/>
          </a:p>
          <a:p>
            <a:pPr algn="ctr"/>
            <a:r>
              <a:rPr lang="zh-CN" altLang="en-US" sz="1600"/>
              <a:t>界面位置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9EEB728A-D55E-6A4E-1366-7E8BF38A627C}"/>
              </a:ext>
            </a:extLst>
          </p:cNvPr>
          <p:cNvSpPr txBox="1"/>
          <p:nvPr/>
        </p:nvSpPr>
        <p:spPr>
          <a:xfrm>
            <a:off x="10418315" y="3313001"/>
            <a:ext cx="1253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CCD</a:t>
            </a:r>
            <a:r>
              <a:rPr lang="zh-CN" altLang="en-US" sz="1600"/>
              <a:t>相机参数设置区域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F28C240-8150-1569-E2C5-883C98BE2A85}"/>
              </a:ext>
            </a:extLst>
          </p:cNvPr>
          <p:cNvSpPr txBox="1"/>
          <p:nvPr/>
        </p:nvSpPr>
        <p:spPr>
          <a:xfrm>
            <a:off x="8052192" y="5697957"/>
            <a:ext cx="3041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/>
              <a:t>运行情况及报警窗口（可隐藏）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07B106-7CD1-C4D8-916A-C0EC880C7613}"/>
              </a:ext>
            </a:extLst>
          </p:cNvPr>
          <p:cNvSpPr txBox="1"/>
          <p:nvPr/>
        </p:nvSpPr>
        <p:spPr>
          <a:xfrm>
            <a:off x="4214804" y="2796510"/>
            <a:ext cx="2354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（</a:t>
            </a:r>
            <a:r>
              <a:rPr lang="en-US" altLang="zh-CN" sz="1200"/>
              <a:t>8</a:t>
            </a:r>
            <a:r>
              <a:rPr lang="zh-CN" altLang="en-US" sz="1200"/>
              <a:t>种线色，名称可自定义输入）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FC075959-3259-1032-6C7A-B2BE1F4A3C63}"/>
              </a:ext>
            </a:extLst>
          </p:cNvPr>
          <p:cNvSpPr/>
          <p:nvPr/>
        </p:nvSpPr>
        <p:spPr>
          <a:xfrm>
            <a:off x="8183905" y="95392"/>
            <a:ext cx="3618820" cy="1841307"/>
          </a:xfrm>
          <a:prstGeom prst="roundRect">
            <a:avLst>
              <a:gd name="adj" fmla="val 944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红外点温仪软件界面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</a:rPr>
              <a:t>（单独存在）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606699F-B18A-D0F3-1D98-CA8255C06A49}"/>
              </a:ext>
            </a:extLst>
          </p:cNvPr>
          <p:cNvSpPr txBox="1"/>
          <p:nvPr/>
        </p:nvSpPr>
        <p:spPr>
          <a:xfrm>
            <a:off x="8525440" y="1296419"/>
            <a:ext cx="3257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9. </a:t>
            </a:r>
            <a:r>
              <a:rPr lang="zh-CN" altLang="en-US" sz="1600" b="1"/>
              <a:t>双击“温度监控”，调用红外点温仪软件，进行温度监控</a:t>
            </a:r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5631C492-FFC0-5BEA-0F82-87363D5BB30C}"/>
              </a:ext>
            </a:extLst>
          </p:cNvPr>
          <p:cNvSpPr/>
          <p:nvPr/>
        </p:nvSpPr>
        <p:spPr>
          <a:xfrm>
            <a:off x="1664599" y="4373707"/>
            <a:ext cx="906144" cy="237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3A71444E-4078-5410-C43D-6A16C93EB0D7}"/>
              </a:ext>
            </a:extLst>
          </p:cNvPr>
          <p:cNvSpPr/>
          <p:nvPr/>
        </p:nvSpPr>
        <p:spPr>
          <a:xfrm>
            <a:off x="1664599" y="4060127"/>
            <a:ext cx="906145" cy="237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671480E-4281-CE24-2141-63EFBF30088D}"/>
              </a:ext>
            </a:extLst>
          </p:cNvPr>
          <p:cNvSpPr/>
          <p:nvPr/>
        </p:nvSpPr>
        <p:spPr>
          <a:xfrm>
            <a:off x="1664599" y="3754415"/>
            <a:ext cx="906146" cy="237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6E7AE8B-51C4-E960-E494-B9FB081F6099}"/>
              </a:ext>
            </a:extLst>
          </p:cNvPr>
          <p:cNvSpPr txBox="1"/>
          <p:nvPr/>
        </p:nvSpPr>
        <p:spPr>
          <a:xfrm>
            <a:off x="3998613" y="5669991"/>
            <a:ext cx="1021022" cy="34051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保存频率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BF46C77-33DE-1798-231F-11AAAF0431C8}"/>
              </a:ext>
            </a:extLst>
          </p:cNvPr>
          <p:cNvSpPr/>
          <p:nvPr/>
        </p:nvSpPr>
        <p:spPr>
          <a:xfrm>
            <a:off x="4984882" y="5351450"/>
            <a:ext cx="709046" cy="1981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10AB50E-95A5-4E92-4043-B0A4160F9D96}"/>
              </a:ext>
            </a:extLst>
          </p:cNvPr>
          <p:cNvSpPr/>
          <p:nvPr/>
        </p:nvSpPr>
        <p:spPr>
          <a:xfrm>
            <a:off x="4984882" y="5738907"/>
            <a:ext cx="716125" cy="1981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BC31387D-9144-98AB-DC00-AB5669A41FFB}"/>
              </a:ext>
            </a:extLst>
          </p:cNvPr>
          <p:cNvSpPr txBox="1"/>
          <p:nvPr/>
        </p:nvSpPr>
        <p:spPr>
          <a:xfrm>
            <a:off x="5693928" y="5277064"/>
            <a:ext cx="433412" cy="340519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HZ</a:t>
            </a:r>
            <a:endParaRPr lang="zh-CN" altLang="en-US" sz="140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6A0C3DB-9D3E-76C1-3EFF-4518D6709194}"/>
              </a:ext>
            </a:extLst>
          </p:cNvPr>
          <p:cNvSpPr txBox="1"/>
          <p:nvPr/>
        </p:nvSpPr>
        <p:spPr>
          <a:xfrm>
            <a:off x="5701007" y="5679516"/>
            <a:ext cx="433412" cy="340519"/>
          </a:xfrm>
          <a:prstGeom prst="round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/>
              <a:t>HZ</a:t>
            </a:r>
            <a:endParaRPr lang="zh-CN" altLang="en-US" sz="1400"/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FF561243-D116-85BF-7230-EF7532C1580A}"/>
              </a:ext>
            </a:extLst>
          </p:cNvPr>
          <p:cNvSpPr/>
          <p:nvPr/>
        </p:nvSpPr>
        <p:spPr>
          <a:xfrm>
            <a:off x="10758237" y="4908884"/>
            <a:ext cx="753578" cy="4425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保存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76CBCC53-F041-6018-3D78-7552310D079C}"/>
              </a:ext>
            </a:extLst>
          </p:cNvPr>
          <p:cNvSpPr/>
          <p:nvPr/>
        </p:nvSpPr>
        <p:spPr>
          <a:xfrm>
            <a:off x="1672628" y="4634611"/>
            <a:ext cx="906144" cy="2376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00F83908-364A-AB15-9C43-632A6BED7271}"/>
              </a:ext>
            </a:extLst>
          </p:cNvPr>
          <p:cNvSpPr/>
          <p:nvPr/>
        </p:nvSpPr>
        <p:spPr>
          <a:xfrm>
            <a:off x="4513044" y="151132"/>
            <a:ext cx="3618820" cy="1233729"/>
          </a:xfrm>
          <a:prstGeom prst="roundRect">
            <a:avLst>
              <a:gd name="adj" fmla="val 9448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solidFill>
                  <a:schemeClr val="tx1"/>
                </a:solidFill>
              </a:rPr>
              <a:t>高速相机软件界面</a:t>
            </a:r>
            <a:endParaRPr lang="en-US" altLang="zh-CN" sz="2000">
              <a:solidFill>
                <a:schemeClr val="tx1"/>
              </a:solidFill>
            </a:endParaRPr>
          </a:p>
          <a:p>
            <a:pPr algn="ctr"/>
            <a:r>
              <a:rPr lang="zh-CN" altLang="en-US" sz="2000">
                <a:solidFill>
                  <a:schemeClr val="tx1"/>
                </a:solidFill>
              </a:rPr>
              <a:t>（单独存在）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6904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0D3A905A-4180-A553-3C27-02AAC55065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23" y="1909255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7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47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6AFFCB3-5262-4046-02E1-EC8D865C030E}"/>
              </a:ext>
            </a:extLst>
          </p:cNvPr>
          <p:cNvGrpSpPr/>
          <p:nvPr/>
        </p:nvGrpSpPr>
        <p:grpSpPr>
          <a:xfrm>
            <a:off x="551729" y="970767"/>
            <a:ext cx="11151025" cy="5163334"/>
            <a:chOff x="551729" y="970767"/>
            <a:chExt cx="11151025" cy="5163334"/>
          </a:xfrm>
        </p:grpSpPr>
        <p:sp>
          <p:nvSpPr>
            <p:cNvPr id="11" name="矩形: 圆顶角 10">
              <a:extLst>
                <a:ext uri="{FF2B5EF4-FFF2-40B4-BE49-F238E27FC236}">
                  <a16:creationId xmlns:a16="http://schemas.microsoft.com/office/drawing/2014/main" id="{B2914ADA-8316-9FFB-2229-FA7FD7034757}"/>
                </a:ext>
              </a:extLst>
            </p:cNvPr>
            <p:cNvSpPr/>
            <p:nvPr/>
          </p:nvSpPr>
          <p:spPr>
            <a:xfrm>
              <a:off x="551730" y="1024589"/>
              <a:ext cx="11151024" cy="305712"/>
            </a:xfrm>
            <a:prstGeom prst="round2SameRect">
              <a:avLst>
                <a:gd name="adj1" fmla="val 23568"/>
                <a:gd name="adj2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标题栏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9840B82-2AA7-C6C8-0872-A10F4966D443}"/>
                </a:ext>
              </a:extLst>
            </p:cNvPr>
            <p:cNvSpPr/>
            <p:nvPr/>
          </p:nvSpPr>
          <p:spPr>
            <a:xfrm>
              <a:off x="551729" y="1330301"/>
              <a:ext cx="11151025" cy="4803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8C1FF36B-FCB7-6988-0DEE-0312EB44846E}"/>
                </a:ext>
              </a:extLst>
            </p:cNvPr>
            <p:cNvGrpSpPr/>
            <p:nvPr/>
          </p:nvGrpSpPr>
          <p:grpSpPr>
            <a:xfrm>
              <a:off x="10758238" y="970767"/>
              <a:ext cx="882032" cy="372618"/>
              <a:chOff x="5648241" y="318669"/>
              <a:chExt cx="882032" cy="372618"/>
            </a:xfrm>
          </p:grpSpPr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96B10E7E-4813-15DC-2686-C408C8AC9AA3}"/>
                  </a:ext>
                </a:extLst>
              </p:cNvPr>
              <p:cNvSpPr txBox="1"/>
              <p:nvPr/>
            </p:nvSpPr>
            <p:spPr>
              <a:xfrm>
                <a:off x="5648241" y="318669"/>
                <a:ext cx="372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/>
                  <a:t>— </a:t>
                </a:r>
                <a:endParaRPr lang="zh-CN" altLang="en-US" b="1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22CB8136-9B6D-57E2-FE9B-957D22D46CD3}"/>
                  </a:ext>
                </a:extLst>
              </p:cNvPr>
              <p:cNvSpPr/>
              <p:nvPr/>
            </p:nvSpPr>
            <p:spPr>
              <a:xfrm>
                <a:off x="5991630" y="441477"/>
                <a:ext cx="144000" cy="144000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>
                    <a:extLst>
                      <a:ext uri="{FF2B5EF4-FFF2-40B4-BE49-F238E27FC236}">
                        <a16:creationId xmlns:a16="http://schemas.microsoft.com/office/drawing/2014/main" id="{6BE4E89C-4D3D-80D6-74E3-89A5FFC410D3}"/>
                      </a:ext>
                    </a:extLst>
                  </p:cNvPr>
                  <p:cNvSpPr txBox="1"/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⊠</m:t>
                          </m:r>
                        </m:oMath>
                      </m:oMathPara>
                    </a14:m>
                    <a:endParaRPr lang="zh-CN" altLang="en-US"/>
                  </a:p>
                </p:txBody>
              </p:sp>
            </mc:Choice>
            <mc:Fallback xmlns="">
              <p:sp>
                <p:nvSpPr>
                  <p:cNvPr id="29" name="文本框 28">
                    <a:extLst>
                      <a:ext uri="{FF2B5EF4-FFF2-40B4-BE49-F238E27FC236}">
                        <a16:creationId xmlns:a16="http://schemas.microsoft.com/office/drawing/2014/main" id="{267911D3-3895-088C-9851-BDC17F63E18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3630" y="321955"/>
                    <a:ext cx="466643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B799CAC-9943-150F-7458-986FFFEDFF42}"/>
                </a:ext>
              </a:extLst>
            </p:cNvPr>
            <p:cNvSpPr/>
            <p:nvPr/>
          </p:nvSpPr>
          <p:spPr>
            <a:xfrm>
              <a:off x="551729" y="1330301"/>
              <a:ext cx="11151025" cy="48632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>
                  <a:solidFill>
                    <a:schemeClr val="tx1"/>
                  </a:solidFill>
                </a:rPr>
                <a:t>文件   材料   设备   工艺  程序  模型   项目  更新        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EB952AA-CBD0-2EA3-E99B-CB2D8B892BC3}"/>
                </a:ext>
              </a:extLst>
            </p:cNvPr>
            <p:cNvSpPr/>
            <p:nvPr/>
          </p:nvSpPr>
          <p:spPr>
            <a:xfrm>
              <a:off x="551729" y="1816628"/>
              <a:ext cx="2980948" cy="43174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7606699F-B18A-D0F3-1D98-CA8255C06A49}"/>
              </a:ext>
            </a:extLst>
          </p:cNvPr>
          <p:cNvSpPr txBox="1"/>
          <p:nvPr/>
        </p:nvSpPr>
        <p:spPr>
          <a:xfrm>
            <a:off x="3622028" y="6189738"/>
            <a:ext cx="5589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10. </a:t>
            </a:r>
            <a:r>
              <a:rPr lang="zh-CN" altLang="en-US" sz="1600" b="1"/>
              <a:t>双击“尺寸计算”，显示对应界面，进行熔池面积计算</a:t>
            </a: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7DCD0F2F-83BD-25BD-DED9-2CCCB413C770}"/>
              </a:ext>
            </a:extLst>
          </p:cNvPr>
          <p:cNvSpPr/>
          <p:nvPr/>
        </p:nvSpPr>
        <p:spPr>
          <a:xfrm>
            <a:off x="1669463" y="4819256"/>
            <a:ext cx="823874" cy="3730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6" name="图片 55" descr="卡通人物&#10;&#10;低可信度描述已自动生成">
            <a:extLst>
              <a:ext uri="{FF2B5EF4-FFF2-40B4-BE49-F238E27FC236}">
                <a16:creationId xmlns:a16="http://schemas.microsoft.com/office/drawing/2014/main" id="{8F2AAD21-5F33-FCF8-1A87-15438B7E4F38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70" y="1995743"/>
            <a:ext cx="3353265" cy="2235600"/>
          </a:xfrm>
          <a:prstGeom prst="rect">
            <a:avLst/>
          </a:prstGeom>
          <a:ln>
            <a:noFill/>
            <a:prstDash val="sysDash"/>
          </a:ln>
        </p:spPr>
      </p:pic>
      <p:pic>
        <p:nvPicPr>
          <p:cNvPr id="72" name="图片 71" descr="卡通人物&#10;&#10;低可信度描述已自动生成">
            <a:extLst>
              <a:ext uri="{FF2B5EF4-FFF2-40B4-BE49-F238E27FC236}">
                <a16:creationId xmlns:a16="http://schemas.microsoft.com/office/drawing/2014/main" id="{3A43AD2F-46E6-F98F-7D82-559C6DB142CD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72" y="1995743"/>
            <a:ext cx="3353265" cy="2235600"/>
          </a:xfrm>
          <a:prstGeom prst="rect">
            <a:avLst/>
          </a:prstGeom>
          <a:ln>
            <a:noFill/>
            <a:prstDash val="sysDash"/>
          </a:ln>
        </p:spPr>
      </p:pic>
      <p:sp>
        <p:nvSpPr>
          <p:cNvPr id="73" name="任意多边形 6">
            <a:extLst>
              <a:ext uri="{FF2B5EF4-FFF2-40B4-BE49-F238E27FC236}">
                <a16:creationId xmlns:a16="http://schemas.microsoft.com/office/drawing/2014/main" id="{58D9F9A7-97D6-0E0A-EB5E-7F61D385D2E6}"/>
              </a:ext>
            </a:extLst>
          </p:cNvPr>
          <p:cNvSpPr>
            <a:spLocks noChangeAspect="1"/>
          </p:cNvSpPr>
          <p:nvPr/>
        </p:nvSpPr>
        <p:spPr>
          <a:xfrm>
            <a:off x="8084885" y="2540924"/>
            <a:ext cx="1290327" cy="1274769"/>
          </a:xfrm>
          <a:custGeom>
            <a:avLst/>
            <a:gdLst>
              <a:gd name="connisteX0" fmla="*/ 609600 w 1873250"/>
              <a:gd name="connsiteY0" fmla="*/ 31750 h 1911350"/>
              <a:gd name="connisteX1" fmla="*/ 450850 w 1873250"/>
              <a:gd name="connsiteY1" fmla="*/ 95250 h 1911350"/>
              <a:gd name="connisteX2" fmla="*/ 285750 w 1873250"/>
              <a:gd name="connsiteY2" fmla="*/ 196850 h 1911350"/>
              <a:gd name="connisteX3" fmla="*/ 203200 w 1873250"/>
              <a:gd name="connsiteY3" fmla="*/ 285750 h 1911350"/>
              <a:gd name="connisteX4" fmla="*/ 127000 w 1873250"/>
              <a:gd name="connsiteY4" fmla="*/ 425450 h 1911350"/>
              <a:gd name="connisteX5" fmla="*/ 50800 w 1873250"/>
              <a:gd name="connsiteY5" fmla="*/ 666750 h 1911350"/>
              <a:gd name="connisteX6" fmla="*/ 12700 w 1873250"/>
              <a:gd name="connsiteY6" fmla="*/ 831850 h 1911350"/>
              <a:gd name="connisteX7" fmla="*/ 0 w 1873250"/>
              <a:gd name="connsiteY7" fmla="*/ 895350 h 1911350"/>
              <a:gd name="connisteX8" fmla="*/ 31750 w 1873250"/>
              <a:gd name="connsiteY8" fmla="*/ 1047750 h 1911350"/>
              <a:gd name="connisteX9" fmla="*/ 63500 w 1873250"/>
              <a:gd name="connsiteY9" fmla="*/ 1219200 h 1911350"/>
              <a:gd name="connisteX10" fmla="*/ 146050 w 1873250"/>
              <a:gd name="connsiteY10" fmla="*/ 1416050 h 1911350"/>
              <a:gd name="connisteX11" fmla="*/ 266700 w 1873250"/>
              <a:gd name="connsiteY11" fmla="*/ 1574800 h 1911350"/>
              <a:gd name="connisteX12" fmla="*/ 400050 w 1873250"/>
              <a:gd name="connsiteY12" fmla="*/ 1701800 h 1911350"/>
              <a:gd name="connisteX13" fmla="*/ 558800 w 1873250"/>
              <a:gd name="connsiteY13" fmla="*/ 1809750 h 1911350"/>
              <a:gd name="connisteX14" fmla="*/ 679450 w 1873250"/>
              <a:gd name="connsiteY14" fmla="*/ 1854200 h 1911350"/>
              <a:gd name="connisteX15" fmla="*/ 819150 w 1873250"/>
              <a:gd name="connsiteY15" fmla="*/ 1911350 h 1911350"/>
              <a:gd name="connisteX16" fmla="*/ 977900 w 1873250"/>
              <a:gd name="connsiteY16" fmla="*/ 1885950 h 1911350"/>
              <a:gd name="connisteX17" fmla="*/ 1168400 w 1873250"/>
              <a:gd name="connsiteY17" fmla="*/ 1841500 h 1911350"/>
              <a:gd name="connisteX18" fmla="*/ 1289050 w 1873250"/>
              <a:gd name="connsiteY18" fmla="*/ 1790700 h 1911350"/>
              <a:gd name="connisteX19" fmla="*/ 1504950 w 1873250"/>
              <a:gd name="connsiteY19" fmla="*/ 1657350 h 1911350"/>
              <a:gd name="connisteX20" fmla="*/ 1644650 w 1873250"/>
              <a:gd name="connsiteY20" fmla="*/ 1492250 h 1911350"/>
              <a:gd name="connisteX21" fmla="*/ 1752600 w 1873250"/>
              <a:gd name="connsiteY21" fmla="*/ 1282700 h 1911350"/>
              <a:gd name="connisteX22" fmla="*/ 1854200 w 1873250"/>
              <a:gd name="connsiteY22" fmla="*/ 1009650 h 1911350"/>
              <a:gd name="connisteX23" fmla="*/ 1873250 w 1873250"/>
              <a:gd name="connsiteY23" fmla="*/ 793750 h 1911350"/>
              <a:gd name="connisteX24" fmla="*/ 1822450 w 1873250"/>
              <a:gd name="connsiteY24" fmla="*/ 546100 h 1911350"/>
              <a:gd name="connisteX25" fmla="*/ 1771650 w 1873250"/>
              <a:gd name="connsiteY25" fmla="*/ 393700 h 1911350"/>
              <a:gd name="connisteX26" fmla="*/ 1657350 w 1873250"/>
              <a:gd name="connsiteY26" fmla="*/ 228600 h 1911350"/>
              <a:gd name="connisteX27" fmla="*/ 1562100 w 1873250"/>
              <a:gd name="connsiteY27" fmla="*/ 133350 h 1911350"/>
              <a:gd name="connisteX28" fmla="*/ 1416050 w 1873250"/>
              <a:gd name="connsiteY28" fmla="*/ 63500 h 1911350"/>
              <a:gd name="connisteX29" fmla="*/ 1263650 w 1873250"/>
              <a:gd name="connsiteY29" fmla="*/ 0 h 1911350"/>
              <a:gd name="connisteX30" fmla="*/ 1117600 w 1873250"/>
              <a:gd name="connsiteY30" fmla="*/ 6350 h 1911350"/>
              <a:gd name="connisteX31" fmla="*/ 889000 w 1873250"/>
              <a:gd name="connsiteY31" fmla="*/ 12700 h 1911350"/>
              <a:gd name="connisteX32" fmla="*/ 768350 w 1873250"/>
              <a:gd name="connsiteY32" fmla="*/ 12700 h 1911350"/>
              <a:gd name="connisteX33" fmla="*/ 609600 w 1873250"/>
              <a:gd name="connsiteY33" fmla="*/ 31750 h 19113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</a:cxnLst>
            <a:rect l="l" t="t" r="r" b="b"/>
            <a:pathLst>
              <a:path w="1873250" h="1911350">
                <a:moveTo>
                  <a:pt x="609600" y="31750"/>
                </a:moveTo>
                <a:lnTo>
                  <a:pt x="450850" y="95250"/>
                </a:lnTo>
                <a:lnTo>
                  <a:pt x="285750" y="196850"/>
                </a:lnTo>
                <a:lnTo>
                  <a:pt x="203200" y="285750"/>
                </a:lnTo>
                <a:lnTo>
                  <a:pt x="127000" y="425450"/>
                </a:lnTo>
                <a:lnTo>
                  <a:pt x="50800" y="666750"/>
                </a:lnTo>
                <a:lnTo>
                  <a:pt x="12700" y="831850"/>
                </a:lnTo>
                <a:lnTo>
                  <a:pt x="0" y="895350"/>
                </a:lnTo>
                <a:lnTo>
                  <a:pt x="31750" y="1047750"/>
                </a:lnTo>
                <a:lnTo>
                  <a:pt x="63500" y="1219200"/>
                </a:lnTo>
                <a:lnTo>
                  <a:pt x="146050" y="1416050"/>
                </a:lnTo>
                <a:lnTo>
                  <a:pt x="266700" y="1574800"/>
                </a:lnTo>
                <a:lnTo>
                  <a:pt x="400050" y="1701800"/>
                </a:lnTo>
                <a:lnTo>
                  <a:pt x="558800" y="1809750"/>
                </a:lnTo>
                <a:lnTo>
                  <a:pt x="679450" y="1854200"/>
                </a:lnTo>
                <a:lnTo>
                  <a:pt x="819150" y="1911350"/>
                </a:lnTo>
                <a:lnTo>
                  <a:pt x="977900" y="1885950"/>
                </a:lnTo>
                <a:lnTo>
                  <a:pt x="1168400" y="1841500"/>
                </a:lnTo>
                <a:lnTo>
                  <a:pt x="1289050" y="1790700"/>
                </a:lnTo>
                <a:lnTo>
                  <a:pt x="1504950" y="1657350"/>
                </a:lnTo>
                <a:lnTo>
                  <a:pt x="1644650" y="1492250"/>
                </a:lnTo>
                <a:lnTo>
                  <a:pt x="1752600" y="1282700"/>
                </a:lnTo>
                <a:lnTo>
                  <a:pt x="1854200" y="1009650"/>
                </a:lnTo>
                <a:lnTo>
                  <a:pt x="1873250" y="793750"/>
                </a:lnTo>
                <a:lnTo>
                  <a:pt x="1822450" y="546100"/>
                </a:lnTo>
                <a:lnTo>
                  <a:pt x="1771650" y="393700"/>
                </a:lnTo>
                <a:lnTo>
                  <a:pt x="1657350" y="228600"/>
                </a:lnTo>
                <a:lnTo>
                  <a:pt x="1562100" y="133350"/>
                </a:lnTo>
                <a:lnTo>
                  <a:pt x="1416050" y="63500"/>
                </a:lnTo>
                <a:lnTo>
                  <a:pt x="1263650" y="0"/>
                </a:lnTo>
                <a:lnTo>
                  <a:pt x="1117600" y="6350"/>
                </a:lnTo>
                <a:lnTo>
                  <a:pt x="889000" y="12700"/>
                </a:lnTo>
                <a:lnTo>
                  <a:pt x="768350" y="12700"/>
                </a:lnTo>
                <a:lnTo>
                  <a:pt x="609600" y="3175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35B20804-484B-40E8-CF89-2523ED498278}"/>
              </a:ext>
            </a:extLst>
          </p:cNvPr>
          <p:cNvSpPr>
            <a:spLocks noChangeAspect="1"/>
          </p:cNvSpPr>
          <p:nvPr/>
        </p:nvSpPr>
        <p:spPr>
          <a:xfrm>
            <a:off x="7954455" y="2627426"/>
            <a:ext cx="1544892" cy="1228423"/>
          </a:xfrm>
          <a:custGeom>
            <a:avLst/>
            <a:gdLst>
              <a:gd name="connsiteX0" fmla="*/ 2346325 w 2451100"/>
              <a:gd name="connsiteY0" fmla="*/ 0 h 1984375"/>
              <a:gd name="connsiteX1" fmla="*/ 2409825 w 2451100"/>
              <a:gd name="connsiteY1" fmla="*/ 209550 h 1984375"/>
              <a:gd name="connsiteX2" fmla="*/ 2447925 w 2451100"/>
              <a:gd name="connsiteY2" fmla="*/ 511175 h 1984375"/>
              <a:gd name="connsiteX3" fmla="*/ 2451100 w 2451100"/>
              <a:gd name="connsiteY3" fmla="*/ 774700 h 1984375"/>
              <a:gd name="connsiteX4" fmla="*/ 2397125 w 2451100"/>
              <a:gd name="connsiteY4" fmla="*/ 987425 h 1984375"/>
              <a:gd name="connsiteX5" fmla="*/ 2292350 w 2451100"/>
              <a:gd name="connsiteY5" fmla="*/ 1263650 h 1984375"/>
              <a:gd name="connsiteX6" fmla="*/ 2092325 w 2451100"/>
              <a:gd name="connsiteY6" fmla="*/ 1574800 h 1984375"/>
              <a:gd name="connsiteX7" fmla="*/ 1911350 w 2451100"/>
              <a:gd name="connsiteY7" fmla="*/ 1743075 h 1984375"/>
              <a:gd name="connsiteX8" fmla="*/ 1762125 w 2451100"/>
              <a:gd name="connsiteY8" fmla="*/ 1857375 h 1984375"/>
              <a:gd name="connsiteX9" fmla="*/ 1504950 w 2451100"/>
              <a:gd name="connsiteY9" fmla="*/ 1962150 h 1984375"/>
              <a:gd name="connsiteX10" fmla="*/ 1273175 w 2451100"/>
              <a:gd name="connsiteY10" fmla="*/ 1984375 h 1984375"/>
              <a:gd name="connsiteX11" fmla="*/ 1089025 w 2451100"/>
              <a:gd name="connsiteY11" fmla="*/ 1965325 h 1984375"/>
              <a:gd name="connsiteX12" fmla="*/ 844550 w 2451100"/>
              <a:gd name="connsiteY12" fmla="*/ 1933575 h 1984375"/>
              <a:gd name="connsiteX13" fmla="*/ 654050 w 2451100"/>
              <a:gd name="connsiteY13" fmla="*/ 1822450 h 1984375"/>
              <a:gd name="connsiteX14" fmla="*/ 460375 w 2451100"/>
              <a:gd name="connsiteY14" fmla="*/ 1685925 h 1984375"/>
              <a:gd name="connsiteX15" fmla="*/ 304800 w 2451100"/>
              <a:gd name="connsiteY15" fmla="*/ 1517650 h 1984375"/>
              <a:gd name="connsiteX16" fmla="*/ 168275 w 2451100"/>
              <a:gd name="connsiteY16" fmla="*/ 1311275 h 1984375"/>
              <a:gd name="connsiteX17" fmla="*/ 98425 w 2451100"/>
              <a:gd name="connsiteY17" fmla="*/ 1120775 h 1984375"/>
              <a:gd name="connsiteX18" fmla="*/ 25400 w 2451100"/>
              <a:gd name="connsiteY18" fmla="*/ 866775 h 1984375"/>
              <a:gd name="connsiteX19" fmla="*/ 6350 w 2451100"/>
              <a:gd name="connsiteY19" fmla="*/ 777875 h 1984375"/>
              <a:gd name="connsiteX20" fmla="*/ 0 w 2451100"/>
              <a:gd name="connsiteY20" fmla="*/ 590550 h 1984375"/>
              <a:gd name="connsiteX21" fmla="*/ 3175 w 2451100"/>
              <a:gd name="connsiteY21" fmla="*/ 450850 h 1984375"/>
              <a:gd name="connsiteX22" fmla="*/ 53975 w 2451100"/>
              <a:gd name="connsiteY22" fmla="*/ 238125 h 1984375"/>
              <a:gd name="connsiteX23" fmla="*/ 127000 w 2451100"/>
              <a:gd name="connsiteY23" fmla="*/ 85725 h 1984375"/>
              <a:gd name="connsiteX24" fmla="*/ 165100 w 2451100"/>
              <a:gd name="connsiteY24" fmla="*/ 41275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51100" h="1984375">
                <a:moveTo>
                  <a:pt x="2346325" y="0"/>
                </a:moveTo>
                <a:lnTo>
                  <a:pt x="2409825" y="209550"/>
                </a:lnTo>
                <a:lnTo>
                  <a:pt x="2447925" y="511175"/>
                </a:lnTo>
                <a:cubicBezTo>
                  <a:pt x="2448983" y="599017"/>
                  <a:pt x="2450042" y="686858"/>
                  <a:pt x="2451100" y="774700"/>
                </a:cubicBezTo>
                <a:lnTo>
                  <a:pt x="2397125" y="987425"/>
                </a:lnTo>
                <a:lnTo>
                  <a:pt x="2292350" y="1263650"/>
                </a:lnTo>
                <a:lnTo>
                  <a:pt x="2092325" y="1574800"/>
                </a:lnTo>
                <a:lnTo>
                  <a:pt x="1911350" y="1743075"/>
                </a:lnTo>
                <a:lnTo>
                  <a:pt x="1762125" y="1857375"/>
                </a:lnTo>
                <a:lnTo>
                  <a:pt x="1504950" y="1962150"/>
                </a:lnTo>
                <a:lnTo>
                  <a:pt x="1273175" y="1984375"/>
                </a:lnTo>
                <a:lnTo>
                  <a:pt x="1089025" y="1965325"/>
                </a:lnTo>
                <a:lnTo>
                  <a:pt x="844550" y="1933575"/>
                </a:lnTo>
                <a:lnTo>
                  <a:pt x="654050" y="1822450"/>
                </a:lnTo>
                <a:lnTo>
                  <a:pt x="460375" y="1685925"/>
                </a:lnTo>
                <a:lnTo>
                  <a:pt x="304800" y="1517650"/>
                </a:lnTo>
                <a:lnTo>
                  <a:pt x="168275" y="1311275"/>
                </a:lnTo>
                <a:lnTo>
                  <a:pt x="98425" y="1120775"/>
                </a:lnTo>
                <a:lnTo>
                  <a:pt x="25400" y="866775"/>
                </a:lnTo>
                <a:lnTo>
                  <a:pt x="6350" y="777875"/>
                </a:lnTo>
                <a:lnTo>
                  <a:pt x="0" y="590550"/>
                </a:lnTo>
                <a:cubicBezTo>
                  <a:pt x="1058" y="543983"/>
                  <a:pt x="2117" y="497417"/>
                  <a:pt x="3175" y="450850"/>
                </a:cubicBezTo>
                <a:lnTo>
                  <a:pt x="53975" y="238125"/>
                </a:lnTo>
                <a:lnTo>
                  <a:pt x="127000" y="85725"/>
                </a:lnTo>
                <a:lnTo>
                  <a:pt x="165100" y="41275"/>
                </a:lnTo>
              </a:path>
            </a:pathLst>
          </a:cu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A95C98EB-EE03-9EA8-5D75-1646A3A16925}"/>
              </a:ext>
            </a:extLst>
          </p:cNvPr>
          <p:cNvSpPr txBox="1"/>
          <p:nvPr/>
        </p:nvSpPr>
        <p:spPr>
          <a:xfrm>
            <a:off x="8437867" y="2941250"/>
            <a:ext cx="6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激光</a:t>
            </a:r>
            <a:endParaRPr lang="en-US" altLang="zh-CN" sz="1200"/>
          </a:p>
          <a:p>
            <a:pPr algn="ctr"/>
            <a:r>
              <a:rPr lang="zh-CN" altLang="en-US" sz="1200"/>
              <a:t>照射区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11609C7-6A72-85E5-91EC-811ADA17FA84}"/>
              </a:ext>
            </a:extLst>
          </p:cNvPr>
          <p:cNvSpPr txBox="1"/>
          <p:nvPr/>
        </p:nvSpPr>
        <p:spPr>
          <a:xfrm>
            <a:off x="9732105" y="2529255"/>
            <a:ext cx="52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FF0000"/>
                </a:solidFill>
              </a:rPr>
              <a:t>熔池</a:t>
            </a: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2A474843-E0D8-9519-CEC6-D530D17B0B75}"/>
              </a:ext>
            </a:extLst>
          </p:cNvPr>
          <p:cNvCxnSpPr>
            <a:cxnSpLocks/>
          </p:cNvCxnSpPr>
          <p:nvPr/>
        </p:nvCxnSpPr>
        <p:spPr>
          <a:xfrm flipH="1">
            <a:off x="9458673" y="2679234"/>
            <a:ext cx="347062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5F409398-C196-7A2E-8EFA-94FB1F3318C7}"/>
              </a:ext>
            </a:extLst>
          </p:cNvPr>
          <p:cNvSpPr txBox="1"/>
          <p:nvPr/>
        </p:nvSpPr>
        <p:spPr>
          <a:xfrm>
            <a:off x="7284972" y="1995743"/>
            <a:ext cx="900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</a:rPr>
              <a:t>熔池</a:t>
            </a:r>
            <a:r>
              <a:rPr lang="en-US" altLang="zh-CN" sz="1200">
                <a:solidFill>
                  <a:schemeClr val="bg2"/>
                </a:solidFill>
              </a:rPr>
              <a:t>-</a:t>
            </a:r>
            <a:r>
              <a:rPr lang="zh-CN" altLang="en-US" sz="1200">
                <a:solidFill>
                  <a:schemeClr val="bg2"/>
                </a:solidFill>
              </a:rPr>
              <a:t>同轴</a:t>
            </a:r>
          </a:p>
        </p:txBody>
      </p: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091E127B-03AE-AA40-5A58-85D5989060D7}"/>
              </a:ext>
            </a:extLst>
          </p:cNvPr>
          <p:cNvCxnSpPr>
            <a:cxnSpLocks/>
          </p:cNvCxnSpPr>
          <p:nvPr/>
        </p:nvCxnSpPr>
        <p:spPr>
          <a:xfrm>
            <a:off x="7576572" y="2953680"/>
            <a:ext cx="2556000" cy="0"/>
          </a:xfrm>
          <a:prstGeom prst="line">
            <a:avLst/>
          </a:prstGeom>
          <a:ln w="1270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AB4CAA04-551A-58BD-6BCE-589028CFED1B}"/>
              </a:ext>
            </a:extLst>
          </p:cNvPr>
          <p:cNvSpPr/>
          <p:nvPr/>
        </p:nvSpPr>
        <p:spPr>
          <a:xfrm rot="855218">
            <a:off x="7940172" y="2358397"/>
            <a:ext cx="1621724" cy="1690632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562DF53-C1AC-DA9E-ACFA-6165DA00BF64}"/>
              </a:ext>
            </a:extLst>
          </p:cNvPr>
          <p:cNvCxnSpPr>
            <a:cxnSpLocks/>
          </p:cNvCxnSpPr>
          <p:nvPr/>
        </p:nvCxnSpPr>
        <p:spPr>
          <a:xfrm flipH="1" flipV="1">
            <a:off x="8779053" y="2354602"/>
            <a:ext cx="465236" cy="4642"/>
          </a:xfrm>
          <a:prstGeom prst="straightConnector1">
            <a:avLst/>
          </a:prstGeom>
          <a:ln w="12700">
            <a:solidFill>
              <a:srgbClr val="00B0F0"/>
            </a:solidFill>
            <a:prstDash val="sys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B6610CF0-98CE-3114-AFFC-BFAFF7DAA163}"/>
              </a:ext>
            </a:extLst>
          </p:cNvPr>
          <p:cNvSpPr txBox="1"/>
          <p:nvPr/>
        </p:nvSpPr>
        <p:spPr>
          <a:xfrm>
            <a:off x="9133695" y="2192925"/>
            <a:ext cx="610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00B0F0"/>
                </a:solidFill>
              </a:rPr>
              <a:t>视野</a:t>
            </a:r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B4DD6CC0-72DE-EEB9-946F-FB9DE1F3B8F7}"/>
              </a:ext>
            </a:extLst>
          </p:cNvPr>
          <p:cNvGrpSpPr/>
          <p:nvPr/>
        </p:nvGrpSpPr>
        <p:grpSpPr>
          <a:xfrm>
            <a:off x="10002152" y="3815693"/>
            <a:ext cx="510830" cy="276999"/>
            <a:chOff x="6698288" y="2765211"/>
            <a:chExt cx="510830" cy="276999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114489DB-42E0-A7CF-C423-87C531739B64}"/>
                </a:ext>
              </a:extLst>
            </p:cNvPr>
            <p:cNvSpPr/>
            <p:nvPr/>
          </p:nvSpPr>
          <p:spPr>
            <a:xfrm>
              <a:off x="6719703" y="2980419"/>
              <a:ext cx="468000" cy="1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49857C9D-FA4E-E5E1-BB3D-5E8357543780}"/>
                </a:ext>
              </a:extLst>
            </p:cNvPr>
            <p:cNvSpPr txBox="1"/>
            <p:nvPr/>
          </p:nvSpPr>
          <p:spPr>
            <a:xfrm>
              <a:off x="6698288" y="2765211"/>
              <a:ext cx="51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bg1"/>
                  </a:solidFill>
                </a:rPr>
                <a:t>2mm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86" name="图片 85" descr="图片包含 游戏机&#10;&#10;描述已自动生成">
            <a:extLst>
              <a:ext uri="{FF2B5EF4-FFF2-40B4-BE49-F238E27FC236}">
                <a16:creationId xmlns:a16="http://schemas.microsoft.com/office/drawing/2014/main" id="{3175BE79-A286-9C9D-18E8-FC3F60C3CD5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016" y="4476281"/>
            <a:ext cx="2056360" cy="13651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3193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9CBADE43-3801-1B20-21F3-9F77EA1E2894}"/>
              </a:ext>
            </a:extLst>
          </p:cNvPr>
          <p:cNvSpPr/>
          <p:nvPr/>
        </p:nvSpPr>
        <p:spPr>
          <a:xfrm flipH="1">
            <a:off x="0" y="6672264"/>
            <a:ext cx="12192000" cy="180000"/>
          </a:xfrm>
          <a:custGeom>
            <a:avLst/>
            <a:gdLst>
              <a:gd name="connsiteX0" fmla="*/ 3113974 w 12192000"/>
              <a:gd name="connsiteY0" fmla="*/ 1134 h 963114"/>
              <a:gd name="connsiteX1" fmla="*/ 6842760 w 12192000"/>
              <a:gd name="connsiteY1" fmla="*/ 458697 h 963114"/>
              <a:gd name="connsiteX2" fmla="*/ 10683240 w 12192000"/>
              <a:gd name="connsiteY2" fmla="*/ 260577 h 963114"/>
              <a:gd name="connsiteX3" fmla="*/ 11894954 w 12192000"/>
              <a:gd name="connsiteY3" fmla="*/ 353848 h 963114"/>
              <a:gd name="connsiteX4" fmla="*/ 12192000 w 12192000"/>
              <a:gd name="connsiteY4" fmla="*/ 393981 h 963114"/>
              <a:gd name="connsiteX5" fmla="*/ 12192000 w 12192000"/>
              <a:gd name="connsiteY5" fmla="*/ 963114 h 963114"/>
              <a:gd name="connsiteX6" fmla="*/ 0 w 12192000"/>
              <a:gd name="connsiteY6" fmla="*/ 963114 h 963114"/>
              <a:gd name="connsiteX7" fmla="*/ 0 w 12192000"/>
              <a:gd name="connsiteY7" fmla="*/ 384727 h 963114"/>
              <a:gd name="connsiteX8" fmla="*/ 87764 w 12192000"/>
              <a:gd name="connsiteY8" fmla="*/ 366721 h 963114"/>
              <a:gd name="connsiteX9" fmla="*/ 2865120 w 12192000"/>
              <a:gd name="connsiteY9" fmla="*/ 1497 h 963114"/>
              <a:gd name="connsiteX10" fmla="*/ 3113974 w 12192000"/>
              <a:gd name="connsiteY10" fmla="*/ 1134 h 96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963114">
                <a:moveTo>
                  <a:pt x="3113974" y="1134"/>
                </a:moveTo>
                <a:cubicBezTo>
                  <a:pt x="4359414" y="25012"/>
                  <a:pt x="5621179" y="418216"/>
                  <a:pt x="6842760" y="458697"/>
                </a:cubicBezTo>
                <a:cubicBezTo>
                  <a:pt x="8145780" y="501877"/>
                  <a:pt x="9591040" y="235177"/>
                  <a:pt x="10683240" y="260577"/>
                </a:cubicBezTo>
                <a:cubicBezTo>
                  <a:pt x="11092815" y="270102"/>
                  <a:pt x="11509177" y="306416"/>
                  <a:pt x="11894954" y="353848"/>
                </a:cubicBezTo>
                <a:lnTo>
                  <a:pt x="12192000" y="393981"/>
                </a:lnTo>
                <a:lnTo>
                  <a:pt x="12192000" y="963114"/>
                </a:lnTo>
                <a:lnTo>
                  <a:pt x="0" y="963114"/>
                </a:lnTo>
                <a:lnTo>
                  <a:pt x="0" y="384727"/>
                </a:lnTo>
                <a:lnTo>
                  <a:pt x="87764" y="366721"/>
                </a:lnTo>
                <a:cubicBezTo>
                  <a:pt x="948809" y="194378"/>
                  <a:pt x="2036445" y="20547"/>
                  <a:pt x="2865120" y="1497"/>
                </a:cubicBezTo>
                <a:cubicBezTo>
                  <a:pt x="2947988" y="-408"/>
                  <a:pt x="3030945" y="-458"/>
                  <a:pt x="3113974" y="1134"/>
                </a:cubicBezTo>
                <a:close/>
              </a:path>
            </a:pathLst>
          </a:custGeom>
          <a:solidFill>
            <a:srgbClr val="F2F2F2"/>
          </a:solidFill>
          <a:ln w="15283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0EAD20C-750F-5C95-3C09-F5639711BB82}"/>
              </a:ext>
            </a:extLst>
          </p:cNvPr>
          <p:cNvSpPr txBox="1"/>
          <p:nvPr/>
        </p:nvSpPr>
        <p:spPr>
          <a:xfrm>
            <a:off x="330200" y="2006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>
                <a:latin typeface="+mj-ea"/>
                <a:ea typeface="+mj-ea"/>
              </a:rPr>
              <a:t>熔池面积拟合计算</a:t>
            </a:r>
            <a:endParaRPr lang="en-US" altLang="zh-CN" sz="2800">
              <a:latin typeface="+mj-ea"/>
              <a:ea typeface="+mj-ea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AF7A790-9A75-6E23-A2DE-17BDD662773D}"/>
              </a:ext>
            </a:extLst>
          </p:cNvPr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B728B5EC-19A6-2532-4562-A8EB9A088B2E}"/>
              </a:ext>
            </a:extLst>
          </p:cNvPr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48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6" name="图形 25">
            <a:extLst>
              <a:ext uri="{FF2B5EF4-FFF2-40B4-BE49-F238E27FC236}">
                <a16:creationId xmlns:a16="http://schemas.microsoft.com/office/drawing/2014/main" id="{0F08BDFA-169B-DFD9-0063-403E0C462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906" y="311797"/>
            <a:ext cx="2242794" cy="412103"/>
          </a:xfrm>
          <a:prstGeom prst="rect">
            <a:avLst/>
          </a:prstGeom>
        </p:spPr>
      </p:pic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22B06685-E273-E517-1BE4-657B0C21E89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01" y="1247120"/>
            <a:ext cx="3353265" cy="2235600"/>
          </a:xfrm>
          <a:prstGeom prst="rect">
            <a:avLst/>
          </a:prstGeom>
          <a:ln>
            <a:noFill/>
            <a:prstDash val="sysDash"/>
          </a:ln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DB9F5CE-85AE-3872-8A5A-BC5844832DA0}"/>
              </a:ext>
            </a:extLst>
          </p:cNvPr>
          <p:cNvCxnSpPr>
            <a:cxnSpLocks/>
            <a:endCxn id="21" idx="17"/>
          </p:cNvCxnSpPr>
          <p:nvPr/>
        </p:nvCxnSpPr>
        <p:spPr>
          <a:xfrm>
            <a:off x="1380036" y="2177044"/>
            <a:ext cx="388212" cy="485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 6">
            <a:extLst>
              <a:ext uri="{FF2B5EF4-FFF2-40B4-BE49-F238E27FC236}">
                <a16:creationId xmlns:a16="http://schemas.microsoft.com/office/drawing/2014/main" id="{ED15FD95-6B04-FA41-FCA8-542E0A053D6A}"/>
              </a:ext>
            </a:extLst>
          </p:cNvPr>
          <p:cNvSpPr>
            <a:spLocks noChangeAspect="1"/>
          </p:cNvSpPr>
          <p:nvPr/>
        </p:nvSpPr>
        <p:spPr>
          <a:xfrm>
            <a:off x="5057614" y="1792301"/>
            <a:ext cx="1290327" cy="1274769"/>
          </a:xfrm>
          <a:custGeom>
            <a:avLst/>
            <a:gdLst>
              <a:gd name="connisteX0" fmla="*/ 609600 w 1873250"/>
              <a:gd name="connsiteY0" fmla="*/ 31750 h 1911350"/>
              <a:gd name="connisteX1" fmla="*/ 450850 w 1873250"/>
              <a:gd name="connsiteY1" fmla="*/ 95250 h 1911350"/>
              <a:gd name="connisteX2" fmla="*/ 285750 w 1873250"/>
              <a:gd name="connsiteY2" fmla="*/ 196850 h 1911350"/>
              <a:gd name="connisteX3" fmla="*/ 203200 w 1873250"/>
              <a:gd name="connsiteY3" fmla="*/ 285750 h 1911350"/>
              <a:gd name="connisteX4" fmla="*/ 127000 w 1873250"/>
              <a:gd name="connsiteY4" fmla="*/ 425450 h 1911350"/>
              <a:gd name="connisteX5" fmla="*/ 50800 w 1873250"/>
              <a:gd name="connsiteY5" fmla="*/ 666750 h 1911350"/>
              <a:gd name="connisteX6" fmla="*/ 12700 w 1873250"/>
              <a:gd name="connsiteY6" fmla="*/ 831850 h 1911350"/>
              <a:gd name="connisteX7" fmla="*/ 0 w 1873250"/>
              <a:gd name="connsiteY7" fmla="*/ 895350 h 1911350"/>
              <a:gd name="connisteX8" fmla="*/ 31750 w 1873250"/>
              <a:gd name="connsiteY8" fmla="*/ 1047750 h 1911350"/>
              <a:gd name="connisteX9" fmla="*/ 63500 w 1873250"/>
              <a:gd name="connsiteY9" fmla="*/ 1219200 h 1911350"/>
              <a:gd name="connisteX10" fmla="*/ 146050 w 1873250"/>
              <a:gd name="connsiteY10" fmla="*/ 1416050 h 1911350"/>
              <a:gd name="connisteX11" fmla="*/ 266700 w 1873250"/>
              <a:gd name="connsiteY11" fmla="*/ 1574800 h 1911350"/>
              <a:gd name="connisteX12" fmla="*/ 400050 w 1873250"/>
              <a:gd name="connsiteY12" fmla="*/ 1701800 h 1911350"/>
              <a:gd name="connisteX13" fmla="*/ 558800 w 1873250"/>
              <a:gd name="connsiteY13" fmla="*/ 1809750 h 1911350"/>
              <a:gd name="connisteX14" fmla="*/ 679450 w 1873250"/>
              <a:gd name="connsiteY14" fmla="*/ 1854200 h 1911350"/>
              <a:gd name="connisteX15" fmla="*/ 819150 w 1873250"/>
              <a:gd name="connsiteY15" fmla="*/ 1911350 h 1911350"/>
              <a:gd name="connisteX16" fmla="*/ 977900 w 1873250"/>
              <a:gd name="connsiteY16" fmla="*/ 1885950 h 1911350"/>
              <a:gd name="connisteX17" fmla="*/ 1168400 w 1873250"/>
              <a:gd name="connsiteY17" fmla="*/ 1841500 h 1911350"/>
              <a:gd name="connisteX18" fmla="*/ 1289050 w 1873250"/>
              <a:gd name="connsiteY18" fmla="*/ 1790700 h 1911350"/>
              <a:gd name="connisteX19" fmla="*/ 1504950 w 1873250"/>
              <a:gd name="connsiteY19" fmla="*/ 1657350 h 1911350"/>
              <a:gd name="connisteX20" fmla="*/ 1644650 w 1873250"/>
              <a:gd name="connsiteY20" fmla="*/ 1492250 h 1911350"/>
              <a:gd name="connisteX21" fmla="*/ 1752600 w 1873250"/>
              <a:gd name="connsiteY21" fmla="*/ 1282700 h 1911350"/>
              <a:gd name="connisteX22" fmla="*/ 1854200 w 1873250"/>
              <a:gd name="connsiteY22" fmla="*/ 1009650 h 1911350"/>
              <a:gd name="connisteX23" fmla="*/ 1873250 w 1873250"/>
              <a:gd name="connsiteY23" fmla="*/ 793750 h 1911350"/>
              <a:gd name="connisteX24" fmla="*/ 1822450 w 1873250"/>
              <a:gd name="connsiteY24" fmla="*/ 546100 h 1911350"/>
              <a:gd name="connisteX25" fmla="*/ 1771650 w 1873250"/>
              <a:gd name="connsiteY25" fmla="*/ 393700 h 1911350"/>
              <a:gd name="connisteX26" fmla="*/ 1657350 w 1873250"/>
              <a:gd name="connsiteY26" fmla="*/ 228600 h 1911350"/>
              <a:gd name="connisteX27" fmla="*/ 1562100 w 1873250"/>
              <a:gd name="connsiteY27" fmla="*/ 133350 h 1911350"/>
              <a:gd name="connisteX28" fmla="*/ 1416050 w 1873250"/>
              <a:gd name="connsiteY28" fmla="*/ 63500 h 1911350"/>
              <a:gd name="connisteX29" fmla="*/ 1263650 w 1873250"/>
              <a:gd name="connsiteY29" fmla="*/ 0 h 1911350"/>
              <a:gd name="connisteX30" fmla="*/ 1117600 w 1873250"/>
              <a:gd name="connsiteY30" fmla="*/ 6350 h 1911350"/>
              <a:gd name="connisteX31" fmla="*/ 889000 w 1873250"/>
              <a:gd name="connsiteY31" fmla="*/ 12700 h 1911350"/>
              <a:gd name="connisteX32" fmla="*/ 768350 w 1873250"/>
              <a:gd name="connsiteY32" fmla="*/ 12700 h 1911350"/>
              <a:gd name="connisteX33" fmla="*/ 609600 w 1873250"/>
              <a:gd name="connsiteY33" fmla="*/ 31750 h 19113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</a:cxnLst>
            <a:rect l="l" t="t" r="r" b="b"/>
            <a:pathLst>
              <a:path w="1873250" h="1911350">
                <a:moveTo>
                  <a:pt x="609600" y="31750"/>
                </a:moveTo>
                <a:lnTo>
                  <a:pt x="450850" y="95250"/>
                </a:lnTo>
                <a:lnTo>
                  <a:pt x="285750" y="196850"/>
                </a:lnTo>
                <a:lnTo>
                  <a:pt x="203200" y="285750"/>
                </a:lnTo>
                <a:lnTo>
                  <a:pt x="127000" y="425450"/>
                </a:lnTo>
                <a:lnTo>
                  <a:pt x="50800" y="666750"/>
                </a:lnTo>
                <a:lnTo>
                  <a:pt x="12700" y="831850"/>
                </a:lnTo>
                <a:lnTo>
                  <a:pt x="0" y="895350"/>
                </a:lnTo>
                <a:lnTo>
                  <a:pt x="31750" y="1047750"/>
                </a:lnTo>
                <a:lnTo>
                  <a:pt x="63500" y="1219200"/>
                </a:lnTo>
                <a:lnTo>
                  <a:pt x="146050" y="1416050"/>
                </a:lnTo>
                <a:lnTo>
                  <a:pt x="266700" y="1574800"/>
                </a:lnTo>
                <a:lnTo>
                  <a:pt x="400050" y="1701800"/>
                </a:lnTo>
                <a:lnTo>
                  <a:pt x="558800" y="1809750"/>
                </a:lnTo>
                <a:lnTo>
                  <a:pt x="679450" y="1854200"/>
                </a:lnTo>
                <a:lnTo>
                  <a:pt x="819150" y="1911350"/>
                </a:lnTo>
                <a:lnTo>
                  <a:pt x="977900" y="1885950"/>
                </a:lnTo>
                <a:lnTo>
                  <a:pt x="1168400" y="1841500"/>
                </a:lnTo>
                <a:lnTo>
                  <a:pt x="1289050" y="1790700"/>
                </a:lnTo>
                <a:lnTo>
                  <a:pt x="1504950" y="1657350"/>
                </a:lnTo>
                <a:lnTo>
                  <a:pt x="1644650" y="1492250"/>
                </a:lnTo>
                <a:lnTo>
                  <a:pt x="1752600" y="1282700"/>
                </a:lnTo>
                <a:lnTo>
                  <a:pt x="1854200" y="1009650"/>
                </a:lnTo>
                <a:lnTo>
                  <a:pt x="1873250" y="793750"/>
                </a:lnTo>
                <a:lnTo>
                  <a:pt x="1822450" y="546100"/>
                </a:lnTo>
                <a:lnTo>
                  <a:pt x="1771650" y="393700"/>
                </a:lnTo>
                <a:lnTo>
                  <a:pt x="1657350" y="228600"/>
                </a:lnTo>
                <a:lnTo>
                  <a:pt x="1562100" y="133350"/>
                </a:lnTo>
                <a:lnTo>
                  <a:pt x="1416050" y="63500"/>
                </a:lnTo>
                <a:lnTo>
                  <a:pt x="1263650" y="0"/>
                </a:lnTo>
                <a:lnTo>
                  <a:pt x="1117600" y="6350"/>
                </a:lnTo>
                <a:lnTo>
                  <a:pt x="889000" y="12700"/>
                </a:lnTo>
                <a:lnTo>
                  <a:pt x="768350" y="12700"/>
                </a:lnTo>
                <a:lnTo>
                  <a:pt x="609600" y="31750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EC9A6243-88BA-74CA-FAA5-F883F1D68DC3}"/>
              </a:ext>
            </a:extLst>
          </p:cNvPr>
          <p:cNvSpPr>
            <a:spLocks noChangeAspect="1"/>
          </p:cNvSpPr>
          <p:nvPr/>
        </p:nvSpPr>
        <p:spPr>
          <a:xfrm>
            <a:off x="4927184" y="1878803"/>
            <a:ext cx="1544892" cy="1228423"/>
          </a:xfrm>
          <a:custGeom>
            <a:avLst/>
            <a:gdLst>
              <a:gd name="connsiteX0" fmla="*/ 2346325 w 2451100"/>
              <a:gd name="connsiteY0" fmla="*/ 0 h 1984375"/>
              <a:gd name="connsiteX1" fmla="*/ 2409825 w 2451100"/>
              <a:gd name="connsiteY1" fmla="*/ 209550 h 1984375"/>
              <a:gd name="connsiteX2" fmla="*/ 2447925 w 2451100"/>
              <a:gd name="connsiteY2" fmla="*/ 511175 h 1984375"/>
              <a:gd name="connsiteX3" fmla="*/ 2451100 w 2451100"/>
              <a:gd name="connsiteY3" fmla="*/ 774700 h 1984375"/>
              <a:gd name="connsiteX4" fmla="*/ 2397125 w 2451100"/>
              <a:gd name="connsiteY4" fmla="*/ 987425 h 1984375"/>
              <a:gd name="connsiteX5" fmla="*/ 2292350 w 2451100"/>
              <a:gd name="connsiteY5" fmla="*/ 1263650 h 1984375"/>
              <a:gd name="connsiteX6" fmla="*/ 2092325 w 2451100"/>
              <a:gd name="connsiteY6" fmla="*/ 1574800 h 1984375"/>
              <a:gd name="connsiteX7" fmla="*/ 1911350 w 2451100"/>
              <a:gd name="connsiteY7" fmla="*/ 1743075 h 1984375"/>
              <a:gd name="connsiteX8" fmla="*/ 1762125 w 2451100"/>
              <a:gd name="connsiteY8" fmla="*/ 1857375 h 1984375"/>
              <a:gd name="connsiteX9" fmla="*/ 1504950 w 2451100"/>
              <a:gd name="connsiteY9" fmla="*/ 1962150 h 1984375"/>
              <a:gd name="connsiteX10" fmla="*/ 1273175 w 2451100"/>
              <a:gd name="connsiteY10" fmla="*/ 1984375 h 1984375"/>
              <a:gd name="connsiteX11" fmla="*/ 1089025 w 2451100"/>
              <a:gd name="connsiteY11" fmla="*/ 1965325 h 1984375"/>
              <a:gd name="connsiteX12" fmla="*/ 844550 w 2451100"/>
              <a:gd name="connsiteY12" fmla="*/ 1933575 h 1984375"/>
              <a:gd name="connsiteX13" fmla="*/ 654050 w 2451100"/>
              <a:gd name="connsiteY13" fmla="*/ 1822450 h 1984375"/>
              <a:gd name="connsiteX14" fmla="*/ 460375 w 2451100"/>
              <a:gd name="connsiteY14" fmla="*/ 1685925 h 1984375"/>
              <a:gd name="connsiteX15" fmla="*/ 304800 w 2451100"/>
              <a:gd name="connsiteY15" fmla="*/ 1517650 h 1984375"/>
              <a:gd name="connsiteX16" fmla="*/ 168275 w 2451100"/>
              <a:gd name="connsiteY16" fmla="*/ 1311275 h 1984375"/>
              <a:gd name="connsiteX17" fmla="*/ 98425 w 2451100"/>
              <a:gd name="connsiteY17" fmla="*/ 1120775 h 1984375"/>
              <a:gd name="connsiteX18" fmla="*/ 25400 w 2451100"/>
              <a:gd name="connsiteY18" fmla="*/ 866775 h 1984375"/>
              <a:gd name="connsiteX19" fmla="*/ 6350 w 2451100"/>
              <a:gd name="connsiteY19" fmla="*/ 777875 h 1984375"/>
              <a:gd name="connsiteX20" fmla="*/ 0 w 2451100"/>
              <a:gd name="connsiteY20" fmla="*/ 590550 h 1984375"/>
              <a:gd name="connsiteX21" fmla="*/ 3175 w 2451100"/>
              <a:gd name="connsiteY21" fmla="*/ 450850 h 1984375"/>
              <a:gd name="connsiteX22" fmla="*/ 53975 w 2451100"/>
              <a:gd name="connsiteY22" fmla="*/ 238125 h 1984375"/>
              <a:gd name="connsiteX23" fmla="*/ 127000 w 2451100"/>
              <a:gd name="connsiteY23" fmla="*/ 85725 h 1984375"/>
              <a:gd name="connsiteX24" fmla="*/ 165100 w 2451100"/>
              <a:gd name="connsiteY24" fmla="*/ 41275 h 198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451100" h="1984375">
                <a:moveTo>
                  <a:pt x="2346325" y="0"/>
                </a:moveTo>
                <a:lnTo>
                  <a:pt x="2409825" y="209550"/>
                </a:lnTo>
                <a:lnTo>
                  <a:pt x="2447925" y="511175"/>
                </a:lnTo>
                <a:cubicBezTo>
                  <a:pt x="2448983" y="599017"/>
                  <a:pt x="2450042" y="686858"/>
                  <a:pt x="2451100" y="774700"/>
                </a:cubicBezTo>
                <a:lnTo>
                  <a:pt x="2397125" y="987425"/>
                </a:lnTo>
                <a:lnTo>
                  <a:pt x="2292350" y="1263650"/>
                </a:lnTo>
                <a:lnTo>
                  <a:pt x="2092325" y="1574800"/>
                </a:lnTo>
                <a:lnTo>
                  <a:pt x="1911350" y="1743075"/>
                </a:lnTo>
                <a:lnTo>
                  <a:pt x="1762125" y="1857375"/>
                </a:lnTo>
                <a:lnTo>
                  <a:pt x="1504950" y="1962150"/>
                </a:lnTo>
                <a:lnTo>
                  <a:pt x="1273175" y="1984375"/>
                </a:lnTo>
                <a:lnTo>
                  <a:pt x="1089025" y="1965325"/>
                </a:lnTo>
                <a:lnTo>
                  <a:pt x="844550" y="1933575"/>
                </a:lnTo>
                <a:lnTo>
                  <a:pt x="654050" y="1822450"/>
                </a:lnTo>
                <a:lnTo>
                  <a:pt x="460375" y="1685925"/>
                </a:lnTo>
                <a:lnTo>
                  <a:pt x="304800" y="1517650"/>
                </a:lnTo>
                <a:lnTo>
                  <a:pt x="168275" y="1311275"/>
                </a:lnTo>
                <a:lnTo>
                  <a:pt x="98425" y="1120775"/>
                </a:lnTo>
                <a:lnTo>
                  <a:pt x="25400" y="866775"/>
                </a:lnTo>
                <a:lnTo>
                  <a:pt x="6350" y="777875"/>
                </a:lnTo>
                <a:lnTo>
                  <a:pt x="0" y="590550"/>
                </a:lnTo>
                <a:cubicBezTo>
                  <a:pt x="1058" y="543983"/>
                  <a:pt x="2117" y="497417"/>
                  <a:pt x="3175" y="450850"/>
                </a:cubicBezTo>
                <a:lnTo>
                  <a:pt x="53975" y="238125"/>
                </a:lnTo>
                <a:lnTo>
                  <a:pt x="127000" y="85725"/>
                </a:lnTo>
                <a:lnTo>
                  <a:pt x="165100" y="41275"/>
                </a:lnTo>
              </a:path>
            </a:pathLst>
          </a:cu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B236E8-09F1-FFC5-AC22-EF10DDAFC70B}"/>
              </a:ext>
            </a:extLst>
          </p:cNvPr>
          <p:cNvSpPr txBox="1"/>
          <p:nvPr/>
        </p:nvSpPr>
        <p:spPr>
          <a:xfrm>
            <a:off x="5410596" y="2192627"/>
            <a:ext cx="670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/>
              <a:t>激光</a:t>
            </a:r>
            <a:endParaRPr lang="en-US" altLang="zh-CN" sz="1200"/>
          </a:p>
          <a:p>
            <a:pPr algn="ctr"/>
            <a:r>
              <a:rPr lang="zh-CN" altLang="en-US" sz="1200"/>
              <a:t>照射区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69A56B-1F7B-02B2-DF4F-F9EC26D8F728}"/>
              </a:ext>
            </a:extLst>
          </p:cNvPr>
          <p:cNvSpPr txBox="1"/>
          <p:nvPr/>
        </p:nvSpPr>
        <p:spPr>
          <a:xfrm>
            <a:off x="6704834" y="1780632"/>
            <a:ext cx="52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FF0000"/>
                </a:solidFill>
              </a:rPr>
              <a:t>熔池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7C7774-629F-AE6E-2FE8-248F97ACFCDD}"/>
              </a:ext>
            </a:extLst>
          </p:cNvPr>
          <p:cNvCxnSpPr>
            <a:cxnSpLocks/>
          </p:cNvCxnSpPr>
          <p:nvPr/>
        </p:nvCxnSpPr>
        <p:spPr>
          <a:xfrm flipH="1">
            <a:off x="6431402" y="1930611"/>
            <a:ext cx="347062" cy="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1B46D93D-99B3-918E-97E4-3E761E82BFB8}"/>
              </a:ext>
            </a:extLst>
          </p:cNvPr>
          <p:cNvSpPr txBox="1"/>
          <p:nvPr/>
        </p:nvSpPr>
        <p:spPr>
          <a:xfrm>
            <a:off x="4257701" y="1247120"/>
            <a:ext cx="900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</a:rPr>
              <a:t>熔池</a:t>
            </a:r>
            <a:r>
              <a:rPr lang="en-US" altLang="zh-CN" sz="1200">
                <a:solidFill>
                  <a:schemeClr val="bg2"/>
                </a:solidFill>
              </a:rPr>
              <a:t>-</a:t>
            </a:r>
            <a:r>
              <a:rPr lang="zh-CN" altLang="en-US" sz="1200">
                <a:solidFill>
                  <a:schemeClr val="bg2"/>
                </a:solidFill>
              </a:rPr>
              <a:t>同轴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A2DC4108-03C1-4654-B723-C7088BAAE68B}"/>
              </a:ext>
            </a:extLst>
          </p:cNvPr>
          <p:cNvCxnSpPr>
            <a:cxnSpLocks/>
          </p:cNvCxnSpPr>
          <p:nvPr/>
        </p:nvCxnSpPr>
        <p:spPr>
          <a:xfrm>
            <a:off x="4549301" y="2205057"/>
            <a:ext cx="2556000" cy="0"/>
          </a:xfrm>
          <a:prstGeom prst="line">
            <a:avLst/>
          </a:prstGeom>
          <a:ln w="12700">
            <a:solidFill>
              <a:srgbClr val="FFFF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88B28C0F-8021-0442-A117-AFF51CD61674}"/>
              </a:ext>
            </a:extLst>
          </p:cNvPr>
          <p:cNvSpPr/>
          <p:nvPr/>
        </p:nvSpPr>
        <p:spPr>
          <a:xfrm rot="855218">
            <a:off x="4912901" y="1609774"/>
            <a:ext cx="1621724" cy="1690632"/>
          </a:xfrm>
          <a:prstGeom prst="ellipse">
            <a:avLst/>
          </a:prstGeom>
          <a:noFill/>
          <a:ln>
            <a:solidFill>
              <a:srgbClr val="00B0F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EF12E60-C1AE-ECE9-A048-170B98D62FB3}"/>
              </a:ext>
            </a:extLst>
          </p:cNvPr>
          <p:cNvCxnSpPr>
            <a:cxnSpLocks/>
          </p:cNvCxnSpPr>
          <p:nvPr/>
        </p:nvCxnSpPr>
        <p:spPr>
          <a:xfrm flipH="1" flipV="1">
            <a:off x="5751782" y="1605979"/>
            <a:ext cx="465236" cy="4642"/>
          </a:xfrm>
          <a:prstGeom prst="straightConnector1">
            <a:avLst/>
          </a:prstGeom>
          <a:ln w="12700">
            <a:solidFill>
              <a:srgbClr val="00B0F0"/>
            </a:solidFill>
            <a:prstDash val="sysDash"/>
            <a:headEnd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22C2B694-D93C-EF01-E1EC-42D8C8E387EC}"/>
              </a:ext>
            </a:extLst>
          </p:cNvPr>
          <p:cNvSpPr txBox="1"/>
          <p:nvPr/>
        </p:nvSpPr>
        <p:spPr>
          <a:xfrm>
            <a:off x="6106424" y="1444302"/>
            <a:ext cx="6105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>
                <a:solidFill>
                  <a:srgbClr val="00B0F0"/>
                </a:solidFill>
              </a:rPr>
              <a:t>视野</a:t>
            </a:r>
          </a:p>
        </p:txBody>
      </p:sp>
      <p:pic>
        <p:nvPicPr>
          <p:cNvPr id="19" name="图片 18" descr="黑暗里有星球&#10;&#10;描述已自动生成">
            <a:extLst>
              <a:ext uri="{FF2B5EF4-FFF2-40B4-BE49-F238E27FC236}">
                <a16:creationId xmlns:a16="http://schemas.microsoft.com/office/drawing/2014/main" id="{0F25D5DB-DCB7-4EF8-CCBC-C56A4A9CAF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2" t="13132" r="11994" b="34330"/>
          <a:stretch/>
        </p:blipFill>
        <p:spPr>
          <a:xfrm>
            <a:off x="743900" y="1247120"/>
            <a:ext cx="3367435" cy="2235600"/>
          </a:xfrm>
          <a:prstGeom prst="rect">
            <a:avLst/>
          </a:prstGeom>
        </p:spPr>
      </p:pic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87F8A684-47DF-B86A-15BF-FB9E668C01B6}"/>
              </a:ext>
            </a:extLst>
          </p:cNvPr>
          <p:cNvSpPr/>
          <p:nvPr/>
        </p:nvSpPr>
        <p:spPr>
          <a:xfrm>
            <a:off x="1903653" y="2239645"/>
            <a:ext cx="1147596" cy="709232"/>
          </a:xfrm>
          <a:custGeom>
            <a:avLst/>
            <a:gdLst>
              <a:gd name="connsiteX0" fmla="*/ 47625 w 1193800"/>
              <a:gd name="connsiteY0" fmla="*/ 168275 h 695325"/>
              <a:gd name="connsiteX1" fmla="*/ 19050 w 1193800"/>
              <a:gd name="connsiteY1" fmla="*/ 241300 h 695325"/>
              <a:gd name="connsiteX2" fmla="*/ 88900 w 1193800"/>
              <a:gd name="connsiteY2" fmla="*/ 301625 h 695325"/>
              <a:gd name="connsiteX3" fmla="*/ 76200 w 1193800"/>
              <a:gd name="connsiteY3" fmla="*/ 346075 h 695325"/>
              <a:gd name="connsiteX4" fmla="*/ 0 w 1193800"/>
              <a:gd name="connsiteY4" fmla="*/ 425450 h 695325"/>
              <a:gd name="connsiteX5" fmla="*/ 9525 w 1193800"/>
              <a:gd name="connsiteY5" fmla="*/ 495300 h 695325"/>
              <a:gd name="connsiteX6" fmla="*/ 177800 w 1193800"/>
              <a:gd name="connsiteY6" fmla="*/ 647700 h 695325"/>
              <a:gd name="connsiteX7" fmla="*/ 460375 w 1193800"/>
              <a:gd name="connsiteY7" fmla="*/ 695325 h 695325"/>
              <a:gd name="connsiteX8" fmla="*/ 673100 w 1193800"/>
              <a:gd name="connsiteY8" fmla="*/ 692150 h 695325"/>
              <a:gd name="connsiteX9" fmla="*/ 914400 w 1193800"/>
              <a:gd name="connsiteY9" fmla="*/ 628650 h 695325"/>
              <a:gd name="connsiteX10" fmla="*/ 1041400 w 1193800"/>
              <a:gd name="connsiteY10" fmla="*/ 549275 h 695325"/>
              <a:gd name="connsiteX11" fmla="*/ 1162050 w 1193800"/>
              <a:gd name="connsiteY11" fmla="*/ 450850 h 695325"/>
              <a:gd name="connsiteX12" fmla="*/ 1193800 w 1193800"/>
              <a:gd name="connsiteY12" fmla="*/ 352425 h 695325"/>
              <a:gd name="connsiteX13" fmla="*/ 1158875 w 1193800"/>
              <a:gd name="connsiteY13" fmla="*/ 250825 h 695325"/>
              <a:gd name="connsiteX14" fmla="*/ 1079500 w 1193800"/>
              <a:gd name="connsiteY14" fmla="*/ 136525 h 695325"/>
              <a:gd name="connsiteX15" fmla="*/ 841375 w 1193800"/>
              <a:gd name="connsiteY15" fmla="*/ 34925 h 695325"/>
              <a:gd name="connsiteX16" fmla="*/ 561975 w 1193800"/>
              <a:gd name="connsiteY16" fmla="*/ 0 h 695325"/>
              <a:gd name="connsiteX17" fmla="*/ 358775 w 1193800"/>
              <a:gd name="connsiteY17" fmla="*/ 28575 h 695325"/>
              <a:gd name="connsiteX18" fmla="*/ 158750 w 1193800"/>
              <a:gd name="connsiteY18" fmla="*/ 98425 h 695325"/>
              <a:gd name="connsiteX19" fmla="*/ 47625 w 1193800"/>
              <a:gd name="connsiteY19" fmla="*/ 168275 h 695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93800" h="695325">
                <a:moveTo>
                  <a:pt x="47625" y="168275"/>
                </a:moveTo>
                <a:lnTo>
                  <a:pt x="19050" y="241300"/>
                </a:lnTo>
                <a:lnTo>
                  <a:pt x="88900" y="301625"/>
                </a:lnTo>
                <a:lnTo>
                  <a:pt x="76200" y="346075"/>
                </a:lnTo>
                <a:lnTo>
                  <a:pt x="0" y="425450"/>
                </a:lnTo>
                <a:lnTo>
                  <a:pt x="9525" y="495300"/>
                </a:lnTo>
                <a:lnTo>
                  <a:pt x="177800" y="647700"/>
                </a:lnTo>
                <a:lnTo>
                  <a:pt x="460375" y="695325"/>
                </a:lnTo>
                <a:lnTo>
                  <a:pt x="673100" y="692150"/>
                </a:lnTo>
                <a:lnTo>
                  <a:pt x="914400" y="628650"/>
                </a:lnTo>
                <a:lnTo>
                  <a:pt x="1041400" y="549275"/>
                </a:lnTo>
                <a:lnTo>
                  <a:pt x="1162050" y="450850"/>
                </a:lnTo>
                <a:lnTo>
                  <a:pt x="1193800" y="352425"/>
                </a:lnTo>
                <a:lnTo>
                  <a:pt x="1158875" y="250825"/>
                </a:lnTo>
                <a:lnTo>
                  <a:pt x="1079500" y="136525"/>
                </a:lnTo>
                <a:lnTo>
                  <a:pt x="841375" y="34925"/>
                </a:lnTo>
                <a:lnTo>
                  <a:pt x="561975" y="0"/>
                </a:lnTo>
                <a:lnTo>
                  <a:pt x="358775" y="28575"/>
                </a:lnTo>
                <a:lnTo>
                  <a:pt x="158750" y="98425"/>
                </a:lnTo>
                <a:lnTo>
                  <a:pt x="47625" y="168275"/>
                </a:lnTo>
                <a:close/>
              </a:path>
            </a:pathLst>
          </a:cu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3876B9FB-7A9C-B581-CD91-1A5CDD285CA2}"/>
              </a:ext>
            </a:extLst>
          </p:cNvPr>
          <p:cNvSpPr/>
          <p:nvPr/>
        </p:nvSpPr>
        <p:spPr>
          <a:xfrm>
            <a:off x="1431999" y="2053323"/>
            <a:ext cx="1709947" cy="951477"/>
          </a:xfrm>
          <a:custGeom>
            <a:avLst/>
            <a:gdLst>
              <a:gd name="connsiteX0" fmla="*/ 169334 w 1765300"/>
              <a:gd name="connsiteY0" fmla="*/ 190500 h 939800"/>
              <a:gd name="connsiteX1" fmla="*/ 16934 w 1765300"/>
              <a:gd name="connsiteY1" fmla="*/ 330200 h 939800"/>
              <a:gd name="connsiteX2" fmla="*/ 0 w 1765300"/>
              <a:gd name="connsiteY2" fmla="*/ 461433 h 939800"/>
              <a:gd name="connsiteX3" fmla="*/ 80434 w 1765300"/>
              <a:gd name="connsiteY3" fmla="*/ 630766 h 939800"/>
              <a:gd name="connsiteX4" fmla="*/ 190500 w 1765300"/>
              <a:gd name="connsiteY4" fmla="*/ 774700 h 939800"/>
              <a:gd name="connsiteX5" fmla="*/ 499534 w 1765300"/>
              <a:gd name="connsiteY5" fmla="*/ 889000 h 939800"/>
              <a:gd name="connsiteX6" fmla="*/ 808567 w 1765300"/>
              <a:gd name="connsiteY6" fmla="*/ 939800 h 939800"/>
              <a:gd name="connsiteX7" fmla="*/ 1083734 w 1765300"/>
              <a:gd name="connsiteY7" fmla="*/ 927100 h 939800"/>
              <a:gd name="connsiteX8" fmla="*/ 1337734 w 1765300"/>
              <a:gd name="connsiteY8" fmla="*/ 859366 h 939800"/>
              <a:gd name="connsiteX9" fmla="*/ 1553634 w 1765300"/>
              <a:gd name="connsiteY9" fmla="*/ 770466 h 939800"/>
              <a:gd name="connsiteX10" fmla="*/ 1731434 w 1765300"/>
              <a:gd name="connsiteY10" fmla="*/ 575733 h 939800"/>
              <a:gd name="connsiteX11" fmla="*/ 1765300 w 1765300"/>
              <a:gd name="connsiteY11" fmla="*/ 419100 h 939800"/>
              <a:gd name="connsiteX12" fmla="*/ 1714500 w 1765300"/>
              <a:gd name="connsiteY12" fmla="*/ 237066 h 939800"/>
              <a:gd name="connsiteX13" fmla="*/ 1515534 w 1765300"/>
              <a:gd name="connsiteY13" fmla="*/ 101600 h 939800"/>
              <a:gd name="connsiteX14" fmla="*/ 1295400 w 1765300"/>
              <a:gd name="connsiteY14" fmla="*/ 29633 h 939800"/>
              <a:gd name="connsiteX15" fmla="*/ 935567 w 1765300"/>
              <a:gd name="connsiteY15" fmla="*/ 0 h 939800"/>
              <a:gd name="connsiteX16" fmla="*/ 702734 w 1765300"/>
              <a:gd name="connsiteY16" fmla="*/ 38100 h 939800"/>
              <a:gd name="connsiteX17" fmla="*/ 347134 w 1765300"/>
              <a:gd name="connsiteY17" fmla="*/ 127000 h 939800"/>
              <a:gd name="connsiteX18" fmla="*/ 169334 w 1765300"/>
              <a:gd name="connsiteY18" fmla="*/ 19050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65300" h="939800">
                <a:moveTo>
                  <a:pt x="169334" y="190500"/>
                </a:moveTo>
                <a:lnTo>
                  <a:pt x="16934" y="330200"/>
                </a:lnTo>
                <a:lnTo>
                  <a:pt x="0" y="461433"/>
                </a:lnTo>
                <a:lnTo>
                  <a:pt x="80434" y="630766"/>
                </a:lnTo>
                <a:lnTo>
                  <a:pt x="190500" y="774700"/>
                </a:lnTo>
                <a:lnTo>
                  <a:pt x="499534" y="889000"/>
                </a:lnTo>
                <a:lnTo>
                  <a:pt x="808567" y="939800"/>
                </a:lnTo>
                <a:lnTo>
                  <a:pt x="1083734" y="927100"/>
                </a:lnTo>
                <a:lnTo>
                  <a:pt x="1337734" y="859366"/>
                </a:lnTo>
                <a:lnTo>
                  <a:pt x="1553634" y="770466"/>
                </a:lnTo>
                <a:lnTo>
                  <a:pt x="1731434" y="575733"/>
                </a:lnTo>
                <a:lnTo>
                  <a:pt x="1765300" y="419100"/>
                </a:lnTo>
                <a:lnTo>
                  <a:pt x="1714500" y="237066"/>
                </a:lnTo>
                <a:lnTo>
                  <a:pt x="1515534" y="101600"/>
                </a:lnTo>
                <a:lnTo>
                  <a:pt x="1295400" y="29633"/>
                </a:lnTo>
                <a:lnTo>
                  <a:pt x="935567" y="0"/>
                </a:lnTo>
                <a:lnTo>
                  <a:pt x="702734" y="38100"/>
                </a:lnTo>
                <a:lnTo>
                  <a:pt x="347134" y="127000"/>
                </a:lnTo>
                <a:lnTo>
                  <a:pt x="169334" y="190500"/>
                </a:lnTo>
                <a:close/>
              </a:path>
            </a:pathLst>
          </a:custGeom>
          <a:noFill/>
          <a:ln w="127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1DDDE7E-FDA4-6031-4B35-D9B6B9CC9C6B}"/>
              </a:ext>
            </a:extLst>
          </p:cNvPr>
          <p:cNvSpPr txBox="1"/>
          <p:nvPr/>
        </p:nvSpPr>
        <p:spPr>
          <a:xfrm>
            <a:off x="2167542" y="2444123"/>
            <a:ext cx="670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/>
              <a:t>激光</a:t>
            </a:r>
            <a:endParaRPr lang="en-US" altLang="zh-CN" sz="900"/>
          </a:p>
          <a:p>
            <a:pPr algn="ctr"/>
            <a:r>
              <a:rPr lang="zh-CN" altLang="en-US" sz="900"/>
              <a:t>照射区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9B438C-D5BD-D3EB-2B1F-36C70F372842}"/>
              </a:ext>
            </a:extLst>
          </p:cNvPr>
          <p:cNvSpPr txBox="1"/>
          <p:nvPr/>
        </p:nvSpPr>
        <p:spPr>
          <a:xfrm>
            <a:off x="743900" y="1247120"/>
            <a:ext cx="930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</a:rPr>
              <a:t>熔池</a:t>
            </a:r>
            <a:r>
              <a:rPr lang="en-US" altLang="zh-CN" sz="1200">
                <a:solidFill>
                  <a:schemeClr val="bg2"/>
                </a:solidFill>
              </a:rPr>
              <a:t>-</a:t>
            </a:r>
            <a:r>
              <a:rPr lang="zh-CN" altLang="en-US" sz="1200">
                <a:solidFill>
                  <a:schemeClr val="bg2"/>
                </a:solidFill>
              </a:rPr>
              <a:t>旁轴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A902F6E-CB83-7123-96CB-ADEE11ACAD1F}"/>
              </a:ext>
            </a:extLst>
          </p:cNvPr>
          <p:cNvSpPr txBox="1"/>
          <p:nvPr/>
        </p:nvSpPr>
        <p:spPr>
          <a:xfrm>
            <a:off x="1404294" y="1881605"/>
            <a:ext cx="5236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>
                <a:solidFill>
                  <a:srgbClr val="FF0000"/>
                </a:solidFill>
              </a:rPr>
              <a:t>熔池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2001A42-F118-ABF2-325B-D543997F38CC}"/>
              </a:ext>
            </a:extLst>
          </p:cNvPr>
          <p:cNvGrpSpPr/>
          <p:nvPr/>
        </p:nvGrpSpPr>
        <p:grpSpPr>
          <a:xfrm>
            <a:off x="6974881" y="3067070"/>
            <a:ext cx="510830" cy="276999"/>
            <a:chOff x="6698288" y="2765211"/>
            <a:chExt cx="510830" cy="276999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812E807-723C-9753-F9A3-BFCB0A2BA803}"/>
                </a:ext>
              </a:extLst>
            </p:cNvPr>
            <p:cNvSpPr/>
            <p:nvPr/>
          </p:nvSpPr>
          <p:spPr>
            <a:xfrm>
              <a:off x="6719703" y="2980419"/>
              <a:ext cx="468000" cy="1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93D1FCE-E279-3813-8B69-637463E5D3A6}"/>
                </a:ext>
              </a:extLst>
            </p:cNvPr>
            <p:cNvSpPr txBox="1"/>
            <p:nvPr/>
          </p:nvSpPr>
          <p:spPr>
            <a:xfrm>
              <a:off x="6698288" y="2765211"/>
              <a:ext cx="51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bg1"/>
                  </a:solidFill>
                </a:rPr>
                <a:t>2mm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68CA36DF-CA23-366E-63B8-AD4CA89E41CD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8417" y="1238430"/>
            <a:ext cx="3353265" cy="2235600"/>
          </a:xfrm>
          <a:prstGeom prst="rect">
            <a:avLst/>
          </a:pr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5156D2C5-7B66-30FD-2D88-2620FA95AEAD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8789567" y="1887236"/>
            <a:ext cx="902167" cy="1523451"/>
          </a:xfrm>
          <a:custGeom>
            <a:avLst/>
            <a:gdLst>
              <a:gd name="connsiteX0" fmla="*/ 1125000 w 1125000"/>
              <a:gd name="connsiteY0" fmla="*/ 0 h 2120686"/>
              <a:gd name="connsiteX1" fmla="*/ 1125000 w 1125000"/>
              <a:gd name="connsiteY1" fmla="*/ 2120686 h 2120686"/>
              <a:gd name="connsiteX2" fmla="*/ 0 w 1125000"/>
              <a:gd name="connsiteY2" fmla="*/ 1060343 h 2120686"/>
              <a:gd name="connsiteX3" fmla="*/ 1125000 w 1125000"/>
              <a:gd name="connsiteY3" fmla="*/ 0 h 2120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5000" h="2120686">
                <a:moveTo>
                  <a:pt x="1125000" y="0"/>
                </a:moveTo>
                <a:lnTo>
                  <a:pt x="1125000" y="2120686"/>
                </a:lnTo>
                <a:cubicBezTo>
                  <a:pt x="503680" y="2120686"/>
                  <a:pt x="0" y="1645954"/>
                  <a:pt x="0" y="1060343"/>
                </a:cubicBezTo>
                <a:cubicBezTo>
                  <a:pt x="0" y="474732"/>
                  <a:pt x="503680" y="0"/>
                  <a:pt x="1125000" y="0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A38421BD-1F79-22F0-7AEB-CCD4AE203762}"/>
              </a:ext>
            </a:extLst>
          </p:cNvPr>
          <p:cNvSpPr/>
          <p:nvPr/>
        </p:nvSpPr>
        <p:spPr>
          <a:xfrm rot="5400000">
            <a:off x="8652486" y="847988"/>
            <a:ext cx="1176332" cy="1523452"/>
          </a:xfrm>
          <a:custGeom>
            <a:avLst/>
            <a:gdLst>
              <a:gd name="connsiteX0" fmla="*/ 1744304 w 1744304"/>
              <a:gd name="connsiteY0" fmla="*/ 0 h 2120634"/>
              <a:gd name="connsiteX1" fmla="*/ 1744304 w 1744304"/>
              <a:gd name="connsiteY1" fmla="*/ 2120634 h 2120634"/>
              <a:gd name="connsiteX2" fmla="*/ 1566720 w 1744304"/>
              <a:gd name="connsiteY2" fmla="*/ 2115186 h 2120634"/>
              <a:gd name="connsiteX3" fmla="*/ 0 w 1744304"/>
              <a:gd name="connsiteY3" fmla="*/ 1060317 h 2120634"/>
              <a:gd name="connsiteX4" fmla="*/ 1566720 w 1744304"/>
              <a:gd name="connsiteY4" fmla="*/ 5449 h 212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4304" h="2120634">
                <a:moveTo>
                  <a:pt x="1744304" y="0"/>
                </a:moveTo>
                <a:lnTo>
                  <a:pt x="1744304" y="2120634"/>
                </a:lnTo>
                <a:lnTo>
                  <a:pt x="1566720" y="2115186"/>
                </a:lnTo>
                <a:cubicBezTo>
                  <a:pt x="686717" y="2060886"/>
                  <a:pt x="0" y="1609328"/>
                  <a:pt x="0" y="1060317"/>
                </a:cubicBezTo>
                <a:cubicBezTo>
                  <a:pt x="0" y="511307"/>
                  <a:pt x="686717" y="59749"/>
                  <a:pt x="1566720" y="5449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5EC08B55-A8BC-3448-1542-D395795B9CD5}"/>
              </a:ext>
            </a:extLst>
          </p:cNvPr>
          <p:cNvCxnSpPr>
            <a:cxnSpLocks/>
          </p:cNvCxnSpPr>
          <p:nvPr/>
        </p:nvCxnSpPr>
        <p:spPr>
          <a:xfrm>
            <a:off x="8020492" y="2197878"/>
            <a:ext cx="2772000" cy="0"/>
          </a:xfrm>
          <a:prstGeom prst="line">
            <a:avLst/>
          </a:prstGeom>
          <a:ln w="12700"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15858D8-4920-D3A3-9A2D-79E7EA6CE4D8}"/>
              </a:ext>
            </a:extLst>
          </p:cNvPr>
          <p:cNvSpPr txBox="1"/>
          <p:nvPr/>
        </p:nvSpPr>
        <p:spPr>
          <a:xfrm>
            <a:off x="7808417" y="1238430"/>
            <a:ext cx="7668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>
                <a:solidFill>
                  <a:schemeClr val="bg2"/>
                </a:solidFill>
              </a:rPr>
              <a:t>阈值</a:t>
            </a:r>
            <a:r>
              <a:rPr lang="en-US" altLang="zh-CN" sz="1200">
                <a:solidFill>
                  <a:schemeClr val="bg2"/>
                </a:solidFill>
              </a:rPr>
              <a:t>91</a:t>
            </a:r>
            <a:endParaRPr lang="zh-CN" altLang="en-US" sz="1200">
              <a:solidFill>
                <a:schemeClr val="bg2"/>
              </a:solidFill>
            </a:endParaRPr>
          </a:p>
        </p:txBody>
      </p:sp>
      <p:sp>
        <p:nvSpPr>
          <p:cNvPr id="33" name="弧形 32">
            <a:extLst>
              <a:ext uri="{FF2B5EF4-FFF2-40B4-BE49-F238E27FC236}">
                <a16:creationId xmlns:a16="http://schemas.microsoft.com/office/drawing/2014/main" id="{D52683C1-E324-38C5-7C43-EA35AD26FDA9}"/>
              </a:ext>
            </a:extLst>
          </p:cNvPr>
          <p:cNvSpPr/>
          <p:nvPr/>
        </p:nvSpPr>
        <p:spPr>
          <a:xfrm rot="225587">
            <a:off x="8789037" y="1278230"/>
            <a:ext cx="1214397" cy="1826498"/>
          </a:xfrm>
          <a:prstGeom prst="arc">
            <a:avLst>
              <a:gd name="adj1" fmla="val 19875297"/>
              <a:gd name="adj2" fmla="val 2141931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4A21C7B-4845-46A6-1440-FD24B0268127}"/>
              </a:ext>
            </a:extLst>
          </p:cNvPr>
          <p:cNvGrpSpPr/>
          <p:nvPr/>
        </p:nvGrpSpPr>
        <p:grpSpPr>
          <a:xfrm>
            <a:off x="10420991" y="3046539"/>
            <a:ext cx="510830" cy="276999"/>
            <a:chOff x="6698288" y="2765211"/>
            <a:chExt cx="510830" cy="276999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82734890-E300-A2BB-CC91-1A69C127BF4E}"/>
                </a:ext>
              </a:extLst>
            </p:cNvPr>
            <p:cNvSpPr/>
            <p:nvPr/>
          </p:nvSpPr>
          <p:spPr>
            <a:xfrm>
              <a:off x="6719703" y="2980419"/>
              <a:ext cx="468000" cy="1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5A35BB-4CA2-D219-4D6B-DF2ACA492B20}"/>
                </a:ext>
              </a:extLst>
            </p:cNvPr>
            <p:cNvSpPr txBox="1"/>
            <p:nvPr/>
          </p:nvSpPr>
          <p:spPr>
            <a:xfrm>
              <a:off x="6698288" y="2765211"/>
              <a:ext cx="5108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b="1">
                  <a:solidFill>
                    <a:schemeClr val="bg1"/>
                  </a:solidFill>
                </a:rPr>
                <a:t>2mm</a:t>
              </a:r>
              <a:endParaRPr lang="zh-CN" altLang="en-US" sz="1200" b="1">
                <a:solidFill>
                  <a:schemeClr val="bg1"/>
                </a:solidFill>
              </a:endParaRPr>
            </a:p>
          </p:txBody>
        </p:sp>
      </p:grpSp>
      <p:pic>
        <p:nvPicPr>
          <p:cNvPr id="37" name="图片 36">
            <a:extLst>
              <a:ext uri="{FF2B5EF4-FFF2-40B4-BE49-F238E27FC236}">
                <a16:creationId xmlns:a16="http://schemas.microsoft.com/office/drawing/2014/main" id="{C3743365-1AA7-3C9E-7CA9-04505D77519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43583" y="3741489"/>
            <a:ext cx="3367435" cy="2367213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289E456D-910B-C6EE-0155-AEB248FDAEA8}"/>
              </a:ext>
            </a:extLst>
          </p:cNvPr>
          <p:cNvSpPr txBox="1"/>
          <p:nvPr/>
        </p:nvSpPr>
        <p:spPr>
          <a:xfrm>
            <a:off x="968203" y="4241430"/>
            <a:ext cx="28779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拟合熔宽于实际熔宽近似。所认知的灰度边界即为熔池边界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阈值选取？</a:t>
            </a:r>
            <a:endParaRPr lang="en-US" altLang="zh-CN" sz="1600"/>
          </a:p>
          <a:p>
            <a:endParaRPr lang="en-US" altLang="zh-CN" sz="1600"/>
          </a:p>
        </p:txBody>
      </p:sp>
      <p:pic>
        <p:nvPicPr>
          <p:cNvPr id="39" name="图片 38" descr="图片包含 游戏机&#10;&#10;描述已自动生成">
            <a:extLst>
              <a:ext uri="{FF2B5EF4-FFF2-40B4-BE49-F238E27FC236}">
                <a16:creationId xmlns:a16="http://schemas.microsoft.com/office/drawing/2014/main" id="{BB6F0D8D-B7E1-34D5-6988-4F747524FC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17" y="3741489"/>
            <a:ext cx="3367435" cy="2235600"/>
          </a:xfrm>
          <a:prstGeom prst="rect">
            <a:avLst/>
          </a:prstGeom>
        </p:spPr>
      </p:pic>
      <p:sp>
        <p:nvSpPr>
          <p:cNvPr id="40" name="矩形 39">
            <a:extLst>
              <a:ext uri="{FF2B5EF4-FFF2-40B4-BE49-F238E27FC236}">
                <a16:creationId xmlns:a16="http://schemas.microsoft.com/office/drawing/2014/main" id="{D685D235-687E-A389-6F79-B82549286084}"/>
              </a:ext>
            </a:extLst>
          </p:cNvPr>
          <p:cNvSpPr/>
          <p:nvPr/>
        </p:nvSpPr>
        <p:spPr>
          <a:xfrm rot="120000">
            <a:off x="8859648" y="4580744"/>
            <a:ext cx="817749" cy="831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9C475A6C-2799-F277-755C-8732C71F75F2}"/>
              </a:ext>
            </a:extLst>
          </p:cNvPr>
          <p:cNvSpPr/>
          <p:nvPr/>
        </p:nvSpPr>
        <p:spPr>
          <a:xfrm>
            <a:off x="4037997" y="2249526"/>
            <a:ext cx="312519" cy="243488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CA900C50-F670-44D6-7254-6C70831039B2}"/>
              </a:ext>
            </a:extLst>
          </p:cNvPr>
          <p:cNvSpPr/>
          <p:nvPr/>
        </p:nvSpPr>
        <p:spPr>
          <a:xfrm>
            <a:off x="7535319" y="2285573"/>
            <a:ext cx="312519" cy="243488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B0712CE4-7FE6-C368-18B2-6E0B49C456D7}"/>
              </a:ext>
            </a:extLst>
          </p:cNvPr>
          <p:cNvSpPr/>
          <p:nvPr/>
        </p:nvSpPr>
        <p:spPr>
          <a:xfrm rot="5400000">
            <a:off x="9214130" y="3504491"/>
            <a:ext cx="312519" cy="243488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0D86E5D0-F61C-1A27-4A34-7280EE6702E5}"/>
              </a:ext>
            </a:extLst>
          </p:cNvPr>
          <p:cNvSpPr/>
          <p:nvPr/>
        </p:nvSpPr>
        <p:spPr>
          <a:xfrm rot="10800000">
            <a:off x="7535319" y="4791276"/>
            <a:ext cx="312519" cy="243488"/>
          </a:xfrm>
          <a:prstGeom prst="rightArrow">
            <a:avLst/>
          </a:prstGeom>
          <a:solidFill>
            <a:srgbClr val="ED6C00"/>
          </a:solidFill>
          <a:ln>
            <a:solidFill>
              <a:srgbClr val="ED6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" name="图片 44" descr="图片包含 游戏机&#10;&#10;描述已自动生成">
            <a:extLst>
              <a:ext uri="{FF2B5EF4-FFF2-40B4-BE49-F238E27FC236}">
                <a16:creationId xmlns:a16="http://schemas.microsoft.com/office/drawing/2014/main" id="{2B082923-E1A0-E029-C7BA-6ACBAD75106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3" y="3924310"/>
            <a:ext cx="1566994" cy="87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00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351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4732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2.2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5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顶角 4">
            <a:extLst>
              <a:ext uri="{FF2B5EF4-FFF2-40B4-BE49-F238E27FC236}">
                <a16:creationId xmlns:a16="http://schemas.microsoft.com/office/drawing/2014/main" id="{AE93E774-456A-6F41-F432-DBC3729DD986}"/>
              </a:ext>
            </a:extLst>
          </p:cNvPr>
          <p:cNvSpPr/>
          <p:nvPr/>
        </p:nvSpPr>
        <p:spPr>
          <a:xfrm>
            <a:off x="1085129" y="1693455"/>
            <a:ext cx="3596937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>
                <a:solidFill>
                  <a:schemeClr val="tx1"/>
                </a:solidFill>
              </a:rPr>
              <a:t>数据库另存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981DEE-7DB5-6894-B866-080E9202A926}"/>
              </a:ext>
            </a:extLst>
          </p:cNvPr>
          <p:cNvSpPr/>
          <p:nvPr/>
        </p:nvSpPr>
        <p:spPr>
          <a:xfrm>
            <a:off x="1085129" y="2073577"/>
            <a:ext cx="3596937" cy="33450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3EF972-EDCB-DC2E-69B8-C9845423E1FE}"/>
                  </a:ext>
                </a:extLst>
              </p:cNvPr>
              <p:cNvSpPr txBox="1"/>
              <p:nvPr/>
            </p:nvSpPr>
            <p:spPr>
              <a:xfrm>
                <a:off x="4078152" y="1688181"/>
                <a:ext cx="66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73EF972-EDCB-DC2E-69B8-C9845423E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152" y="1688181"/>
                <a:ext cx="664490" cy="369332"/>
              </a:xfrm>
              <a:prstGeom prst="rect">
                <a:avLst/>
              </a:prstGeom>
              <a:blipFill>
                <a:blip r:embed="rId4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DAC52AC2-1AA6-2A4F-539E-0E016BE76CB7}"/>
              </a:ext>
            </a:extLst>
          </p:cNvPr>
          <p:cNvSpPr/>
          <p:nvPr/>
        </p:nvSpPr>
        <p:spPr>
          <a:xfrm>
            <a:off x="1700709" y="2432979"/>
            <a:ext cx="732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全部库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D4E26B-BFF1-1A2A-DF58-BB6B3218BC1B}"/>
              </a:ext>
            </a:extLst>
          </p:cNvPr>
          <p:cNvSpPr/>
          <p:nvPr/>
        </p:nvSpPr>
        <p:spPr>
          <a:xfrm>
            <a:off x="1704209" y="3008083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设备库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99678DA-BE27-576B-9621-59698179C3B2}"/>
              </a:ext>
            </a:extLst>
          </p:cNvPr>
          <p:cNvSpPr/>
          <p:nvPr/>
        </p:nvSpPr>
        <p:spPr>
          <a:xfrm>
            <a:off x="1704209" y="2720531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材料库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83B2359-4507-9641-E149-3EF153DB93AE}"/>
              </a:ext>
            </a:extLst>
          </p:cNvPr>
          <p:cNvSpPr/>
          <p:nvPr/>
        </p:nvSpPr>
        <p:spPr>
          <a:xfrm>
            <a:off x="1704209" y="3583187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程序库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5E969D-D69E-584B-AAF4-F068145EC46C}"/>
              </a:ext>
            </a:extLst>
          </p:cNvPr>
          <p:cNvSpPr/>
          <p:nvPr/>
        </p:nvSpPr>
        <p:spPr>
          <a:xfrm>
            <a:off x="1704209" y="3870741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模型库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3FEAE20-40B6-3351-9890-0972BDA4E41F}"/>
              </a:ext>
            </a:extLst>
          </p:cNvPr>
          <p:cNvSpPr>
            <a:spLocks/>
          </p:cNvSpPr>
          <p:nvPr/>
        </p:nvSpPr>
        <p:spPr>
          <a:xfrm>
            <a:off x="1419343" y="246676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367C96A-DDA6-8C45-1C6A-0593EE024C19}"/>
              </a:ext>
            </a:extLst>
          </p:cNvPr>
          <p:cNvSpPr>
            <a:spLocks/>
          </p:cNvSpPr>
          <p:nvPr/>
        </p:nvSpPr>
        <p:spPr>
          <a:xfrm>
            <a:off x="1419343" y="275334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06C0DBB-3D31-5440-5964-629124342DCE}"/>
              </a:ext>
            </a:extLst>
          </p:cNvPr>
          <p:cNvSpPr>
            <a:spLocks/>
          </p:cNvSpPr>
          <p:nvPr/>
        </p:nvSpPr>
        <p:spPr>
          <a:xfrm>
            <a:off x="1419343" y="303992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8F670EA-8F5E-B25F-8AA8-A45296A10449}"/>
              </a:ext>
            </a:extLst>
          </p:cNvPr>
          <p:cNvSpPr>
            <a:spLocks/>
          </p:cNvSpPr>
          <p:nvPr/>
        </p:nvSpPr>
        <p:spPr>
          <a:xfrm>
            <a:off x="1419343" y="361308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571C3C72-6FF1-5B2E-0FF7-766F4357CB3B}"/>
              </a:ext>
            </a:extLst>
          </p:cNvPr>
          <p:cNvSpPr>
            <a:spLocks/>
          </p:cNvSpPr>
          <p:nvPr/>
        </p:nvSpPr>
        <p:spPr>
          <a:xfrm>
            <a:off x="1419343" y="3899661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F22BB827-7166-1401-10AE-B7F22640ECC4}"/>
              </a:ext>
            </a:extLst>
          </p:cNvPr>
          <p:cNvSpPr/>
          <p:nvPr/>
        </p:nvSpPr>
        <p:spPr>
          <a:xfrm>
            <a:off x="2622018" y="2504993"/>
            <a:ext cx="1576058" cy="1574668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A0352ED-9566-0581-F716-AB3024DA1C1D}"/>
              </a:ext>
            </a:extLst>
          </p:cNvPr>
          <p:cNvSpPr/>
          <p:nvPr/>
        </p:nvSpPr>
        <p:spPr>
          <a:xfrm>
            <a:off x="4045676" y="2504992"/>
            <a:ext cx="152400" cy="1574667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EE19325F-B09C-88CD-5EB2-78E3DC943126}"/>
              </a:ext>
            </a:extLst>
          </p:cNvPr>
          <p:cNvSpPr/>
          <p:nvPr/>
        </p:nvSpPr>
        <p:spPr>
          <a:xfrm>
            <a:off x="4079543" y="2588048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7FF046BC-038D-7FA9-9F95-CE344F34C7BE}"/>
              </a:ext>
            </a:extLst>
          </p:cNvPr>
          <p:cNvSpPr/>
          <p:nvPr/>
        </p:nvSpPr>
        <p:spPr>
          <a:xfrm rot="10800000">
            <a:off x="4078152" y="3931896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0F59364-541A-29C9-2A27-4E01FA0189C9}"/>
              </a:ext>
            </a:extLst>
          </p:cNvPr>
          <p:cNvSpPr/>
          <p:nvPr/>
        </p:nvSpPr>
        <p:spPr>
          <a:xfrm>
            <a:off x="2658359" y="2374265"/>
            <a:ext cx="725623" cy="2475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项目库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3429D532-AFF4-3695-1310-AC994C73A12F}"/>
              </a:ext>
            </a:extLst>
          </p:cNvPr>
          <p:cNvSpPr/>
          <p:nvPr/>
        </p:nvSpPr>
        <p:spPr>
          <a:xfrm>
            <a:off x="2658359" y="2649990"/>
            <a:ext cx="732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  <a:sym typeface="Wingdings" panose="05000000000000000000" pitchFamily="2" charset="2"/>
              </a:rPr>
              <a:t></a:t>
            </a:r>
            <a:r>
              <a:rPr lang="zh-CN" altLang="en-US" sz="1100">
                <a:solidFill>
                  <a:schemeClr val="tx1"/>
                </a:solidFill>
              </a:rPr>
              <a:t>项目</a:t>
            </a:r>
            <a:r>
              <a:rPr lang="en-US" altLang="zh-CN" sz="1100">
                <a:solidFill>
                  <a:schemeClr val="tx1"/>
                </a:solidFill>
              </a:rPr>
              <a:t>1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CB18F64F-1594-896A-C498-4A4FED2E4402}"/>
              </a:ext>
            </a:extLst>
          </p:cNvPr>
          <p:cNvSpPr/>
          <p:nvPr/>
        </p:nvSpPr>
        <p:spPr>
          <a:xfrm>
            <a:off x="2658359" y="2883334"/>
            <a:ext cx="732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  <a:sym typeface="Wingdings" panose="05000000000000000000" pitchFamily="2" charset="2"/>
              </a:rPr>
              <a:t></a:t>
            </a:r>
            <a:r>
              <a:rPr lang="zh-CN" altLang="en-US" sz="1100">
                <a:solidFill>
                  <a:schemeClr val="tx1"/>
                </a:solidFill>
              </a:rPr>
              <a:t>项目</a:t>
            </a:r>
            <a:r>
              <a:rPr lang="en-US" altLang="zh-CN" sz="1100">
                <a:solidFill>
                  <a:schemeClr val="tx1"/>
                </a:solidFill>
              </a:rPr>
              <a:t>2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65CF94A5-7E58-1753-DE3E-7F21E2C01779}"/>
              </a:ext>
            </a:extLst>
          </p:cNvPr>
          <p:cNvSpPr/>
          <p:nvPr/>
        </p:nvSpPr>
        <p:spPr>
          <a:xfrm>
            <a:off x="2658359" y="3116678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>
                <a:solidFill>
                  <a:schemeClr val="tx1"/>
                </a:solidFill>
                <a:sym typeface="Wingdings" panose="05000000000000000000" pitchFamily="2" charset="2"/>
              </a:rPr>
              <a:t></a:t>
            </a:r>
            <a:r>
              <a:rPr lang="zh-CN" altLang="en-US" sz="1100">
                <a:solidFill>
                  <a:schemeClr val="tx1"/>
                </a:solidFill>
              </a:rPr>
              <a:t>项目</a:t>
            </a:r>
            <a:r>
              <a:rPr lang="en-US" altLang="zh-CN" sz="1100">
                <a:solidFill>
                  <a:schemeClr val="tx1"/>
                </a:solidFill>
              </a:rPr>
              <a:t>3</a:t>
            </a:r>
            <a:endParaRPr lang="zh-CN" altLang="en-US" sz="1100">
              <a:solidFill>
                <a:schemeClr val="tx1"/>
              </a:solidFill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C388F968-48CC-6B2D-77A8-4E6875779D6D}"/>
              </a:ext>
            </a:extLst>
          </p:cNvPr>
          <p:cNvSpPr/>
          <p:nvPr/>
        </p:nvSpPr>
        <p:spPr>
          <a:xfrm>
            <a:off x="1312382" y="4504798"/>
            <a:ext cx="2252084" cy="247567"/>
          </a:xfrm>
          <a:prstGeom prst="roundRect">
            <a:avLst>
              <a:gd name="adj" fmla="val 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E53FE81-C0F4-646D-9A24-DD7BA2353ACD}"/>
              </a:ext>
            </a:extLst>
          </p:cNvPr>
          <p:cNvSpPr txBox="1"/>
          <p:nvPr/>
        </p:nvSpPr>
        <p:spPr>
          <a:xfrm>
            <a:off x="1252160" y="4224987"/>
            <a:ext cx="939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保存路径</a:t>
            </a: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620B692A-6960-0076-92D1-2A358F78B51D}"/>
              </a:ext>
            </a:extLst>
          </p:cNvPr>
          <p:cNvSpPr/>
          <p:nvPr/>
        </p:nvSpPr>
        <p:spPr>
          <a:xfrm>
            <a:off x="3662541" y="4504798"/>
            <a:ext cx="535535" cy="2475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浏览</a:t>
            </a: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3B4B054-7F12-445C-F7A9-0EA88C5255A6}"/>
              </a:ext>
            </a:extLst>
          </p:cNvPr>
          <p:cNvSpPr/>
          <p:nvPr/>
        </p:nvSpPr>
        <p:spPr>
          <a:xfrm>
            <a:off x="2005191" y="4969844"/>
            <a:ext cx="535535" cy="2475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确定</a:t>
            </a:r>
          </a:p>
        </p:txBody>
      </p:sp>
      <p:sp>
        <p:nvSpPr>
          <p:cNvPr id="64" name="矩形: 圆角 63">
            <a:extLst>
              <a:ext uri="{FF2B5EF4-FFF2-40B4-BE49-F238E27FC236}">
                <a16:creationId xmlns:a16="http://schemas.microsoft.com/office/drawing/2014/main" id="{82EA3FE9-3C78-781F-8881-A46C2034FBA6}"/>
              </a:ext>
            </a:extLst>
          </p:cNvPr>
          <p:cNvSpPr/>
          <p:nvPr/>
        </p:nvSpPr>
        <p:spPr>
          <a:xfrm>
            <a:off x="2959807" y="4974095"/>
            <a:ext cx="535535" cy="24756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solidFill>
                  <a:schemeClr val="tx1"/>
                </a:solidFill>
              </a:rPr>
              <a:t>取消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DA42F5D-4F40-C6F8-A1DF-59C28368459B}"/>
              </a:ext>
            </a:extLst>
          </p:cNvPr>
          <p:cNvSpPr txBox="1"/>
          <p:nvPr/>
        </p:nvSpPr>
        <p:spPr>
          <a:xfrm>
            <a:off x="1850663" y="1174295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数据库另存对话框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7BFBBB3-EEF3-200D-DFC6-E23EBE5DBF82}"/>
              </a:ext>
            </a:extLst>
          </p:cNvPr>
          <p:cNvSpPr txBox="1"/>
          <p:nvPr/>
        </p:nvSpPr>
        <p:spPr>
          <a:xfrm>
            <a:off x="570768" y="5696533"/>
            <a:ext cx="4900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可灵活选择另存的数据库内容。一般是，保存全部材料</a:t>
            </a:r>
            <a:r>
              <a:rPr lang="en-US" altLang="zh-CN" sz="1600"/>
              <a:t>/</a:t>
            </a:r>
            <a:r>
              <a:rPr lang="zh-CN" altLang="en-US" sz="1600"/>
              <a:t>设备</a:t>
            </a:r>
            <a:r>
              <a:rPr lang="en-US" altLang="zh-CN" sz="1600"/>
              <a:t>/</a:t>
            </a:r>
            <a:r>
              <a:rPr lang="zh-CN" altLang="en-US" sz="1600"/>
              <a:t>工艺</a:t>
            </a:r>
            <a:r>
              <a:rPr lang="en-US" altLang="zh-CN" sz="1600"/>
              <a:t>/</a:t>
            </a:r>
            <a:r>
              <a:rPr lang="zh-CN" altLang="en-US" sz="1600"/>
              <a:t>程序</a:t>
            </a:r>
            <a:r>
              <a:rPr lang="en-US" altLang="zh-CN" sz="1600"/>
              <a:t>/</a:t>
            </a:r>
            <a:r>
              <a:rPr lang="zh-CN" altLang="en-US" sz="1600"/>
              <a:t>模型库，保存个别项目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98C48A4A-FAD6-CF48-2977-A573AD32AE2E}"/>
              </a:ext>
            </a:extLst>
          </p:cNvPr>
          <p:cNvSpPr/>
          <p:nvPr/>
        </p:nvSpPr>
        <p:spPr>
          <a:xfrm>
            <a:off x="1704209" y="3295635"/>
            <a:ext cx="725623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工艺库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964D4C0C-7944-C505-7039-483A7E0DCB96}"/>
              </a:ext>
            </a:extLst>
          </p:cNvPr>
          <p:cNvSpPr>
            <a:spLocks/>
          </p:cNvSpPr>
          <p:nvPr/>
        </p:nvSpPr>
        <p:spPr>
          <a:xfrm>
            <a:off x="1419343" y="3326502"/>
            <a:ext cx="180000" cy="180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48945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随阈值变化">
            <a:hlinkClick r:id="" action="ppaction://media"/>
            <a:extLst>
              <a:ext uri="{FF2B5EF4-FFF2-40B4-BE49-F238E27FC236}">
                <a16:creationId xmlns:a16="http://schemas.microsoft.com/office/drawing/2014/main" id="{2693AFD7-CB8E-AE8F-4013-A5C741010D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99" y="1627770"/>
            <a:ext cx="6188075" cy="38099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5EBFF38-BFED-CCDD-1B4F-B2A067BB847A}"/>
              </a:ext>
            </a:extLst>
          </p:cNvPr>
          <p:cNvSpPr txBox="1"/>
          <p:nvPr/>
        </p:nvSpPr>
        <p:spPr>
          <a:xfrm>
            <a:off x="330200" y="20068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>
                <a:latin typeface="+mj-ea"/>
                <a:ea typeface="+mj-ea"/>
              </a:rPr>
              <a:t>图像随阈值变化</a:t>
            </a:r>
            <a:endParaRPr lang="en-US" altLang="zh-CN" sz="2800">
              <a:latin typeface="+mj-ea"/>
              <a:ea typeface="+mj-ea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FA13475-6B5B-4D54-B4A8-B6F1CB0787F6}"/>
              </a:ext>
            </a:extLst>
          </p:cNvPr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CE6B095-63ED-01E8-CEC9-E86A24A94180}"/>
              </a:ext>
            </a:extLst>
          </p:cNvPr>
          <p:cNvSpPr txBox="1"/>
          <p:nvPr/>
        </p:nvSpPr>
        <p:spPr>
          <a:xfrm>
            <a:off x="7467600" y="2641600"/>
            <a:ext cx="317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从算法的角度，有什么依据来进行拟合</a:t>
            </a:r>
          </a:p>
        </p:txBody>
      </p:sp>
    </p:spTree>
    <p:extLst>
      <p:ext uri="{BB962C8B-B14F-4D97-AF65-F5344CB8AC3E}">
        <p14:creationId xmlns:p14="http://schemas.microsoft.com/office/powerpoint/2010/main" val="513977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形用户界面, 应用程序&#10;&#10;描述已自动生成">
            <a:extLst>
              <a:ext uri="{FF2B5EF4-FFF2-40B4-BE49-F238E27FC236}">
                <a16:creationId xmlns:a16="http://schemas.microsoft.com/office/drawing/2014/main" id="{3DB5B84B-31B9-45FC-5054-7DC23F136E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6" y="1936701"/>
            <a:ext cx="1895800" cy="50573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8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51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B2914ADA-8316-9FFB-2229-FA7FD7034757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840B82-2AA7-C6C8-0872-A10F4966D443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1FF36B-FCB7-6988-0DEE-0312EB44846E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B10E7E-4813-15DC-2686-C408C8AC9AA3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CB8136-9B6D-57E2-FE9B-957D22D46CD3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BE4E89C-4D3D-80D6-74E3-89A5FFC410D3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B799CAC-9943-150F-7458-986FFFEDFF42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B952AA-CBD0-2EA3-E99B-CB2D8B892BC3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06699F-B18A-D0F3-1D98-CA8255C06A49}"/>
              </a:ext>
            </a:extLst>
          </p:cNvPr>
          <p:cNvSpPr txBox="1"/>
          <p:nvPr/>
        </p:nvSpPr>
        <p:spPr>
          <a:xfrm>
            <a:off x="3622027" y="6189738"/>
            <a:ext cx="80807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/>
              <a:t>11. </a:t>
            </a:r>
            <a:r>
              <a:rPr lang="zh-CN" altLang="en-US" sz="1600" b="1"/>
              <a:t>双击“形貌监控”，显示激光轮廓仪软件界面，进行形貌拍摄。结果保存到项目文件夹下对应的文件夹中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ACEC5B6-A3B6-B65E-234B-0D4948B917A9}"/>
              </a:ext>
            </a:extLst>
          </p:cNvPr>
          <p:cNvSpPr/>
          <p:nvPr/>
        </p:nvSpPr>
        <p:spPr>
          <a:xfrm>
            <a:off x="1650362" y="5215834"/>
            <a:ext cx="928778" cy="3118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8ABB81-6756-D663-8811-63982786A96B}"/>
              </a:ext>
            </a:extLst>
          </p:cNvPr>
          <p:cNvSpPr txBox="1"/>
          <p:nvPr/>
        </p:nvSpPr>
        <p:spPr>
          <a:xfrm>
            <a:off x="6376817" y="3790698"/>
            <a:ext cx="318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激光轮廓仪软件显示界面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83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形用户界面, 应用程序&#10;&#10;描述已自动生成">
            <a:extLst>
              <a:ext uri="{FF2B5EF4-FFF2-40B4-BE49-F238E27FC236}">
                <a16:creationId xmlns:a16="http://schemas.microsoft.com/office/drawing/2014/main" id="{2CB2E55B-8D77-148C-3263-FF6640D543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0" y="799918"/>
            <a:ext cx="1895800" cy="505739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C8B8C05-1F45-0B5D-B98B-A6115392A845}"/>
              </a:ext>
            </a:extLst>
          </p:cNvPr>
          <p:cNvSpPr/>
          <p:nvPr/>
        </p:nvSpPr>
        <p:spPr>
          <a:xfrm>
            <a:off x="625642" y="81483"/>
            <a:ext cx="2772076" cy="19996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30200" y="200680"/>
            <a:ext cx="3188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项目库导引（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9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52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矩形: 圆顶角 10">
            <a:extLst>
              <a:ext uri="{FF2B5EF4-FFF2-40B4-BE49-F238E27FC236}">
                <a16:creationId xmlns:a16="http://schemas.microsoft.com/office/drawing/2014/main" id="{B2914ADA-8316-9FFB-2229-FA7FD7034757}"/>
              </a:ext>
            </a:extLst>
          </p:cNvPr>
          <p:cNvSpPr/>
          <p:nvPr/>
        </p:nvSpPr>
        <p:spPr>
          <a:xfrm>
            <a:off x="551730" y="1024589"/>
            <a:ext cx="11151024" cy="30571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标题栏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9840B82-2AA7-C6C8-0872-A10F4966D443}"/>
              </a:ext>
            </a:extLst>
          </p:cNvPr>
          <p:cNvSpPr/>
          <p:nvPr/>
        </p:nvSpPr>
        <p:spPr>
          <a:xfrm>
            <a:off x="551729" y="1330301"/>
            <a:ext cx="11151025" cy="48037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C1FF36B-FCB7-6988-0DEE-0312EB44846E}"/>
              </a:ext>
            </a:extLst>
          </p:cNvPr>
          <p:cNvGrpSpPr/>
          <p:nvPr/>
        </p:nvGrpSpPr>
        <p:grpSpPr>
          <a:xfrm>
            <a:off x="10758238" y="970767"/>
            <a:ext cx="882032" cy="372618"/>
            <a:chOff x="5648241" y="318669"/>
            <a:chExt cx="882032" cy="37261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B10E7E-4813-15DC-2686-C408C8AC9AA3}"/>
                </a:ext>
              </a:extLst>
            </p:cNvPr>
            <p:cNvSpPr txBox="1"/>
            <p:nvPr/>
          </p:nvSpPr>
          <p:spPr>
            <a:xfrm>
              <a:off x="5648241" y="318669"/>
              <a:ext cx="372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/>
                <a:t>— </a:t>
              </a:r>
              <a:endParaRPr lang="zh-CN" altLang="en-US" b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2CB8136-9B6D-57E2-FE9B-957D22D46CD3}"/>
                </a:ext>
              </a:extLst>
            </p:cNvPr>
            <p:cNvSpPr/>
            <p:nvPr/>
          </p:nvSpPr>
          <p:spPr>
            <a:xfrm>
              <a:off x="5991630" y="441477"/>
              <a:ext cx="144000" cy="1440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6BE4E89C-4D3D-80D6-74E3-89A5FFC410D3}"/>
                    </a:ext>
                  </a:extLst>
                </p:cNvPr>
                <p:cNvSpPr txBox="1"/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⊠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267911D3-3895-088C-9851-BDC17F63E1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3630" y="321955"/>
                  <a:ext cx="466643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DB799CAC-9943-150F-7458-986FFFEDFF42}"/>
              </a:ext>
            </a:extLst>
          </p:cNvPr>
          <p:cNvSpPr/>
          <p:nvPr/>
        </p:nvSpPr>
        <p:spPr>
          <a:xfrm>
            <a:off x="551729" y="1330301"/>
            <a:ext cx="11151025" cy="486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文件   材料   设备   工艺  程序  模型   项目  更新        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EB952AA-CBD0-2EA3-E99B-CB2D8B892BC3}"/>
              </a:ext>
            </a:extLst>
          </p:cNvPr>
          <p:cNvSpPr/>
          <p:nvPr/>
        </p:nvSpPr>
        <p:spPr>
          <a:xfrm>
            <a:off x="551729" y="1816628"/>
            <a:ext cx="2980948" cy="43174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606699F-B18A-D0F3-1D98-CA8255C06A49}"/>
              </a:ext>
            </a:extLst>
          </p:cNvPr>
          <p:cNvSpPr txBox="1"/>
          <p:nvPr/>
        </p:nvSpPr>
        <p:spPr>
          <a:xfrm>
            <a:off x="3775827" y="2081105"/>
            <a:ext cx="7469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/>
              <a:t>12. </a:t>
            </a:r>
            <a:r>
              <a:rPr lang="zh-CN" altLang="en-US" sz="1600"/>
              <a:t>右击熔池多相流</a:t>
            </a:r>
            <a:r>
              <a:rPr lang="en-US" altLang="zh-CN" sz="1600"/>
              <a:t>/</a:t>
            </a:r>
            <a:r>
              <a:rPr lang="zh-CN" altLang="en-US" sz="1600"/>
              <a:t>热力耦合</a:t>
            </a:r>
            <a:r>
              <a:rPr lang="en-US" altLang="zh-CN" sz="1600"/>
              <a:t>/PINN/LBM</a:t>
            </a:r>
            <a:r>
              <a:rPr lang="zh-CN" altLang="en-US" sz="1600"/>
              <a:t>，显示下拉菜单，包括</a:t>
            </a:r>
            <a:r>
              <a:rPr lang="zh-CN" altLang="en-US" sz="1600" b="1"/>
              <a:t>项目导入、程序库导入、打开目录，删除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925F9FC9-16B9-BED1-7094-4641DAAD3D99}"/>
              </a:ext>
            </a:extLst>
          </p:cNvPr>
          <p:cNvSpPr/>
          <p:nvPr/>
        </p:nvSpPr>
        <p:spPr>
          <a:xfrm>
            <a:off x="1600713" y="4723149"/>
            <a:ext cx="1048991" cy="248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2BB05F5-3C89-EFDE-CAB4-23CE63AC643C}"/>
              </a:ext>
            </a:extLst>
          </p:cNvPr>
          <p:cNvSpPr/>
          <p:nvPr/>
        </p:nvSpPr>
        <p:spPr>
          <a:xfrm>
            <a:off x="1602738" y="5010042"/>
            <a:ext cx="1044940" cy="248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790D1D3B-B205-2A35-A9C0-B17CC985B62B}"/>
              </a:ext>
            </a:extLst>
          </p:cNvPr>
          <p:cNvSpPr/>
          <p:nvPr/>
        </p:nvSpPr>
        <p:spPr>
          <a:xfrm>
            <a:off x="1602738" y="5296935"/>
            <a:ext cx="1044940" cy="248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DD72CB3-6128-FA6A-98A6-9CB8D103D303}"/>
              </a:ext>
            </a:extLst>
          </p:cNvPr>
          <p:cNvSpPr/>
          <p:nvPr/>
        </p:nvSpPr>
        <p:spPr>
          <a:xfrm>
            <a:off x="1602738" y="5583828"/>
            <a:ext cx="1044940" cy="24875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985DC5E-C823-7774-75B1-A3EBDA5551C7}"/>
              </a:ext>
            </a:extLst>
          </p:cNvPr>
          <p:cNvSpPr txBox="1"/>
          <p:nvPr/>
        </p:nvSpPr>
        <p:spPr>
          <a:xfrm>
            <a:off x="4197247" y="2821202"/>
            <a:ext cx="7048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项目导入：</a:t>
            </a:r>
            <a:r>
              <a:rPr lang="zh-CN" altLang="en-US" sz="1400"/>
              <a:t>弹出筛选项目对话框，选中后将项目中的模型文件夹全部导入，导入后在导引树显示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程序库导入：</a:t>
            </a:r>
            <a:r>
              <a:rPr lang="zh-CN" altLang="en-US" sz="1400"/>
              <a:t>弹出筛选模型对话框，选中后将模型库中的程序文件夹导入项目，导入后在导引树显示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打开目录：</a:t>
            </a:r>
            <a:r>
              <a:rPr lang="zh-CN" altLang="en-US" sz="1400"/>
              <a:t>打开项目模型文件夹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/>
              <a:t>删除：</a:t>
            </a:r>
            <a:r>
              <a:rPr lang="zh-CN" altLang="en-US" sz="1400"/>
              <a:t>删除该类型</a:t>
            </a:r>
            <a:endParaRPr lang="en-US" altLang="zh-CN" sz="14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95697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4732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3.1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5660837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6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2850D22-3B51-ED19-1A69-9763DF8ABC36}"/>
              </a:ext>
            </a:extLst>
          </p:cNvPr>
          <p:cNvSpPr txBox="1"/>
          <p:nvPr/>
        </p:nvSpPr>
        <p:spPr>
          <a:xfrm>
            <a:off x="509923" y="990206"/>
            <a:ext cx="191098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材料</a:t>
            </a:r>
            <a:r>
              <a:rPr lang="en-US" altLang="zh-CN"/>
              <a:t>/</a:t>
            </a:r>
            <a:r>
              <a:rPr lang="zh-CN" altLang="en-US"/>
              <a:t>设备</a:t>
            </a:r>
            <a:r>
              <a:rPr lang="en-US" altLang="zh-CN"/>
              <a:t>/</a:t>
            </a:r>
            <a:r>
              <a:rPr lang="zh-CN" altLang="en-US"/>
              <a:t>工艺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CE8D863-4261-5806-5D10-EE7B28E3D249}"/>
              </a:ext>
            </a:extLst>
          </p:cNvPr>
          <p:cNvSpPr txBox="1"/>
          <p:nvPr/>
        </p:nvSpPr>
        <p:spPr>
          <a:xfrm>
            <a:off x="2135758" y="1531521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打开</a:t>
            </a:r>
          </a:p>
        </p:txBody>
      </p: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7B3231A7-A12B-203D-A7A7-F06E178D3DBE}"/>
              </a:ext>
            </a:extLst>
          </p:cNvPr>
          <p:cNvCxnSpPr>
            <a:cxnSpLocks/>
            <a:stCxn id="66" idx="2"/>
            <a:endCxn id="67" idx="1"/>
          </p:cNvCxnSpPr>
          <p:nvPr/>
        </p:nvCxnSpPr>
        <p:spPr>
          <a:xfrm rot="16200000" flipH="1">
            <a:off x="1622263" y="1202691"/>
            <a:ext cx="356649" cy="6703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E43FC99D-B48C-BBFC-CB05-76B318625C29}"/>
              </a:ext>
            </a:extLst>
          </p:cNvPr>
          <p:cNvSpPr txBox="1"/>
          <p:nvPr/>
        </p:nvSpPr>
        <p:spPr>
          <a:xfrm>
            <a:off x="2135758" y="2082894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刷新</a:t>
            </a:r>
          </a:p>
        </p:txBody>
      </p:sp>
      <p:cxnSp>
        <p:nvCxnSpPr>
          <p:cNvPr id="70" name="连接符: 肘形 69">
            <a:extLst>
              <a:ext uri="{FF2B5EF4-FFF2-40B4-BE49-F238E27FC236}">
                <a16:creationId xmlns:a16="http://schemas.microsoft.com/office/drawing/2014/main" id="{868BE956-BDAE-D8E5-574D-251ED3E6C546}"/>
              </a:ext>
            </a:extLst>
          </p:cNvPr>
          <p:cNvCxnSpPr>
            <a:cxnSpLocks/>
            <a:stCxn id="66" idx="2"/>
            <a:endCxn id="69" idx="1"/>
          </p:cNvCxnSpPr>
          <p:nvPr/>
        </p:nvCxnSpPr>
        <p:spPr>
          <a:xfrm rot="16200000" flipH="1">
            <a:off x="1346576" y="1478378"/>
            <a:ext cx="908022" cy="6703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>
            <a:extLst>
              <a:ext uri="{FF2B5EF4-FFF2-40B4-BE49-F238E27FC236}">
                <a16:creationId xmlns:a16="http://schemas.microsoft.com/office/drawing/2014/main" id="{27C803BB-AD0F-3A59-2743-4B2938F08365}"/>
              </a:ext>
            </a:extLst>
          </p:cNvPr>
          <p:cNvSpPr txBox="1"/>
          <p:nvPr/>
        </p:nvSpPr>
        <p:spPr>
          <a:xfrm>
            <a:off x="3932511" y="1562299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打开材料</a:t>
            </a:r>
            <a:r>
              <a:rPr lang="en-US" altLang="zh-CN" sz="1400"/>
              <a:t>/</a:t>
            </a:r>
            <a:r>
              <a:rPr lang="zh-CN" altLang="en-US" sz="1400"/>
              <a:t>设备</a:t>
            </a:r>
            <a:r>
              <a:rPr lang="en-US" altLang="zh-CN" sz="1400"/>
              <a:t>/</a:t>
            </a:r>
            <a:r>
              <a:rPr lang="zh-CN" altLang="en-US" sz="1400"/>
              <a:t>工艺库所在文件夹</a:t>
            </a:r>
            <a:endParaRPr lang="en-US" altLang="zh-CN" sz="140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12F48674-6E9F-EF98-AE11-3E63775EBAF9}"/>
              </a:ext>
            </a:extLst>
          </p:cNvPr>
          <p:cNvSpPr txBox="1"/>
          <p:nvPr/>
        </p:nvSpPr>
        <p:spPr>
          <a:xfrm>
            <a:off x="3932511" y="2113672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刷新材料</a:t>
            </a:r>
            <a:r>
              <a:rPr lang="en-US" altLang="zh-CN" sz="1400"/>
              <a:t>/</a:t>
            </a:r>
            <a:r>
              <a:rPr lang="zh-CN" altLang="en-US" sz="1400"/>
              <a:t>设备</a:t>
            </a:r>
            <a:r>
              <a:rPr lang="en-US" altLang="zh-CN" sz="1400"/>
              <a:t>/</a:t>
            </a:r>
            <a:r>
              <a:rPr lang="zh-CN" altLang="en-US" sz="1400"/>
              <a:t>工艺库的导引树显示，与数据库同步</a:t>
            </a:r>
            <a:endParaRPr lang="en-US" altLang="zh-CN" sz="1400"/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64DEA50-3070-2123-399A-BB99DFE726CD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>
            <a:off x="3826992" y="1716187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76821C76-7B5A-F3C5-8195-C90CFA92A016}"/>
              </a:ext>
            </a:extLst>
          </p:cNvPr>
          <p:cNvCxnSpPr>
            <a:cxnSpLocks/>
            <a:stCxn id="69" idx="3"/>
            <a:endCxn id="72" idx="1"/>
          </p:cNvCxnSpPr>
          <p:nvPr/>
        </p:nvCxnSpPr>
        <p:spPr>
          <a:xfrm>
            <a:off x="3826992" y="2267560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4E12081-3553-DBDB-3710-501CF00C8E8B}"/>
              </a:ext>
            </a:extLst>
          </p:cNvPr>
          <p:cNvSpPr txBox="1"/>
          <p:nvPr/>
        </p:nvSpPr>
        <p:spPr>
          <a:xfrm>
            <a:off x="509923" y="2887274"/>
            <a:ext cx="1937294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程序</a:t>
            </a:r>
            <a:r>
              <a:rPr lang="en-US" altLang="zh-CN"/>
              <a:t>/</a:t>
            </a:r>
            <a:r>
              <a:rPr lang="zh-CN" altLang="en-US"/>
              <a:t>模型</a:t>
            </a:r>
            <a:r>
              <a:rPr lang="en-US" altLang="zh-CN"/>
              <a:t>/</a:t>
            </a:r>
            <a:r>
              <a:rPr lang="zh-CN" altLang="en-US"/>
              <a:t>项目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DAE27F-51B5-C464-F12E-E94104E4F1F4}"/>
              </a:ext>
            </a:extLst>
          </p:cNvPr>
          <p:cNvSpPr txBox="1"/>
          <p:nvPr/>
        </p:nvSpPr>
        <p:spPr>
          <a:xfrm>
            <a:off x="2135758" y="3398222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打开</a:t>
            </a:r>
          </a:p>
        </p:txBody>
      </p: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56A20FE6-6B7D-15AD-6DD6-7F81D9543371}"/>
              </a:ext>
            </a:extLst>
          </p:cNvPr>
          <p:cNvCxnSpPr>
            <a:cxnSpLocks/>
            <a:stCxn id="28" idx="2"/>
            <a:endCxn id="29" idx="1"/>
          </p:cNvCxnSpPr>
          <p:nvPr/>
        </p:nvCxnSpPr>
        <p:spPr>
          <a:xfrm rot="16200000" flipH="1">
            <a:off x="1644023" y="3091153"/>
            <a:ext cx="326282" cy="657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A13CA363-0BA6-F6D9-4B3B-59306BF6A26E}"/>
              </a:ext>
            </a:extLst>
          </p:cNvPr>
          <p:cNvSpPr txBox="1"/>
          <p:nvPr/>
        </p:nvSpPr>
        <p:spPr>
          <a:xfrm>
            <a:off x="2135758" y="3949595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/>
              <a:t>刷新</a:t>
            </a:r>
          </a:p>
        </p:txBody>
      </p:sp>
      <p:cxnSp>
        <p:nvCxnSpPr>
          <p:cNvPr id="32" name="连接符: 肘形 31">
            <a:extLst>
              <a:ext uri="{FF2B5EF4-FFF2-40B4-BE49-F238E27FC236}">
                <a16:creationId xmlns:a16="http://schemas.microsoft.com/office/drawing/2014/main" id="{2A61CBCB-2326-929C-0DFE-CA4383CC602F}"/>
              </a:ext>
            </a:extLst>
          </p:cNvPr>
          <p:cNvCxnSpPr>
            <a:cxnSpLocks/>
            <a:stCxn id="28" idx="2"/>
            <a:endCxn id="31" idx="1"/>
          </p:cNvCxnSpPr>
          <p:nvPr/>
        </p:nvCxnSpPr>
        <p:spPr>
          <a:xfrm rot="16200000" flipH="1">
            <a:off x="1368337" y="3366839"/>
            <a:ext cx="877655" cy="657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A9ED437-2E06-4A7B-6DAF-0B0802EAC4F7}"/>
              </a:ext>
            </a:extLst>
          </p:cNvPr>
          <p:cNvSpPr txBox="1"/>
          <p:nvPr/>
        </p:nvSpPr>
        <p:spPr>
          <a:xfrm>
            <a:off x="3932511" y="3429000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打开程序</a:t>
            </a:r>
            <a:r>
              <a:rPr lang="en-US" altLang="zh-CN" sz="1400"/>
              <a:t>/</a:t>
            </a:r>
            <a:r>
              <a:rPr lang="zh-CN" altLang="en-US" sz="1400"/>
              <a:t>模型</a:t>
            </a:r>
            <a:r>
              <a:rPr lang="en-US" altLang="zh-CN" sz="1400"/>
              <a:t>/</a:t>
            </a:r>
            <a:r>
              <a:rPr lang="zh-CN" altLang="en-US" sz="1400"/>
              <a:t>项目库所在文件夹</a:t>
            </a:r>
            <a:endParaRPr lang="en-US" altLang="zh-CN" sz="140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426552C-1F4F-D348-4825-E0C9F56E8A4A}"/>
              </a:ext>
            </a:extLst>
          </p:cNvPr>
          <p:cNvSpPr txBox="1"/>
          <p:nvPr/>
        </p:nvSpPr>
        <p:spPr>
          <a:xfrm>
            <a:off x="3932511" y="3980373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刷新程序</a:t>
            </a:r>
            <a:r>
              <a:rPr lang="en-US" altLang="zh-CN" sz="1400"/>
              <a:t>/</a:t>
            </a:r>
            <a:r>
              <a:rPr lang="zh-CN" altLang="en-US" sz="1400"/>
              <a:t>模型</a:t>
            </a:r>
            <a:r>
              <a:rPr lang="en-US" altLang="zh-CN" sz="1400"/>
              <a:t>/</a:t>
            </a:r>
            <a:r>
              <a:rPr lang="zh-CN" altLang="en-US" sz="1400"/>
              <a:t>项目库的导引树，与数据库同步</a:t>
            </a:r>
            <a:endParaRPr lang="en-US" altLang="zh-CN" sz="140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28F4FE-4228-FF13-6EB6-1B1D5CC0BBCA}"/>
              </a:ext>
            </a:extLst>
          </p:cNvPr>
          <p:cNvCxnSpPr>
            <a:stCxn id="29" idx="3"/>
            <a:endCxn id="33" idx="1"/>
          </p:cNvCxnSpPr>
          <p:nvPr/>
        </p:nvCxnSpPr>
        <p:spPr>
          <a:xfrm>
            <a:off x="3826992" y="3582888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69D00D2F-9ECF-D9EF-2002-FD72646CA286}"/>
              </a:ext>
            </a:extLst>
          </p:cNvPr>
          <p:cNvCxnSpPr>
            <a:cxnSpLocks/>
            <a:stCxn id="31" idx="3"/>
            <a:endCxn id="34" idx="1"/>
          </p:cNvCxnSpPr>
          <p:nvPr/>
        </p:nvCxnSpPr>
        <p:spPr>
          <a:xfrm>
            <a:off x="3826992" y="4134261"/>
            <a:ext cx="10551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D4E9D55-E38F-B50F-A30C-6C1F917D45E0}"/>
              </a:ext>
            </a:extLst>
          </p:cNvPr>
          <p:cNvSpPr txBox="1"/>
          <p:nvPr/>
        </p:nvSpPr>
        <p:spPr>
          <a:xfrm>
            <a:off x="2135758" y="4500967"/>
            <a:ext cx="1691234" cy="36933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solidFill>
                  <a:srgbClr val="FF0000"/>
                </a:solidFill>
              </a:rPr>
              <a:t>筛选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14A17F35-31D6-16F3-62CC-0BC1BA776DAB}"/>
              </a:ext>
            </a:extLst>
          </p:cNvPr>
          <p:cNvCxnSpPr>
            <a:cxnSpLocks/>
            <a:stCxn id="28" idx="2"/>
            <a:endCxn id="37" idx="1"/>
          </p:cNvCxnSpPr>
          <p:nvPr/>
        </p:nvCxnSpPr>
        <p:spPr>
          <a:xfrm rot="16200000" flipH="1">
            <a:off x="1092651" y="3642525"/>
            <a:ext cx="1429027" cy="65718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A1EDECCA-AB73-4FBA-61C9-94E940FA8729}"/>
              </a:ext>
            </a:extLst>
          </p:cNvPr>
          <p:cNvSpPr txBox="1"/>
          <p:nvPr/>
        </p:nvSpPr>
        <p:spPr>
          <a:xfrm>
            <a:off x="3932511" y="4531746"/>
            <a:ext cx="7030038" cy="30777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/>
              <a:t>显示程序</a:t>
            </a:r>
            <a:r>
              <a:rPr lang="en-US" altLang="zh-CN" sz="1400"/>
              <a:t>/</a:t>
            </a:r>
            <a:r>
              <a:rPr lang="zh-CN" altLang="en-US" sz="1400"/>
              <a:t>模型</a:t>
            </a:r>
            <a:r>
              <a:rPr lang="en-US" altLang="zh-CN" sz="1400"/>
              <a:t>/</a:t>
            </a:r>
            <a:r>
              <a:rPr lang="zh-CN" altLang="en-US" sz="1400"/>
              <a:t>项目库中的条目，按照关键字筛选</a:t>
            </a:r>
            <a:endParaRPr lang="en-US" altLang="zh-CN" sz="1400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3FA8316E-632A-08DA-FD61-9E2D7986F071}"/>
              </a:ext>
            </a:extLst>
          </p:cNvPr>
          <p:cNvCxnSpPr>
            <a:stCxn id="37" idx="3"/>
            <a:endCxn id="39" idx="1"/>
          </p:cNvCxnSpPr>
          <p:nvPr/>
        </p:nvCxnSpPr>
        <p:spPr>
          <a:xfrm>
            <a:off x="3826992" y="4685633"/>
            <a:ext cx="105519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22326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766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3.2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筛选程序对话框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7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B1554C5-6375-D3A2-ECE3-9FCFCB4742E6}"/>
              </a:ext>
            </a:extLst>
          </p:cNvPr>
          <p:cNvSpPr txBox="1"/>
          <p:nvPr/>
        </p:nvSpPr>
        <p:spPr>
          <a:xfrm>
            <a:off x="804784" y="5356054"/>
            <a:ext cx="5680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程序命名：层数</a:t>
            </a:r>
            <a:r>
              <a:rPr lang="en-US" altLang="zh-CN" sz="1600"/>
              <a:t>-</a:t>
            </a:r>
            <a:r>
              <a:rPr lang="zh-CN" altLang="en-US" sz="1600"/>
              <a:t>道数</a:t>
            </a:r>
            <a:r>
              <a:rPr lang="en-US" altLang="zh-CN" sz="1600"/>
              <a:t>-</a:t>
            </a:r>
            <a:r>
              <a:rPr lang="zh-CN" altLang="en-US" sz="1600"/>
              <a:t>功率</a:t>
            </a:r>
            <a:r>
              <a:rPr lang="en-US" altLang="zh-CN" sz="1600"/>
              <a:t>-</a:t>
            </a:r>
            <a:r>
              <a:rPr lang="zh-CN" altLang="en-US" sz="1600"/>
              <a:t>熔覆速度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可单或多选程序，直接打开一个或多个程序所在文件夹</a:t>
            </a:r>
          </a:p>
        </p:txBody>
      </p:sp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7B831E24-D35D-154F-D4F2-5668B8D2D548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49308525"/>
              </p:ext>
            </p:extLst>
          </p:nvPr>
        </p:nvGraphicFramePr>
        <p:xfrm>
          <a:off x="804784" y="2134727"/>
          <a:ext cx="10803410" cy="15558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2189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2415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74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69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069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层数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道数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激光功率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(W)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熔覆速度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mm/s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L1P1-2000-5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L3P5-2200-7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2200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3" name="矩形: 圆顶角 82">
            <a:extLst>
              <a:ext uri="{FF2B5EF4-FFF2-40B4-BE49-F238E27FC236}">
                <a16:creationId xmlns:a16="http://schemas.microsoft.com/office/drawing/2014/main" id="{590301FB-DE03-500C-D487-D8B3D45DF3E1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筛选程序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B7240AE-1034-01E9-0083-64DACFF521AC}"/>
              </a:ext>
            </a:extLst>
          </p:cNvPr>
          <p:cNvSpPr/>
          <p:nvPr/>
        </p:nvSpPr>
        <p:spPr>
          <a:xfrm>
            <a:off x="551730" y="1404712"/>
            <a:ext cx="11151024" cy="3496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: 圆角 84">
            <a:extLst>
              <a:ext uri="{FF2B5EF4-FFF2-40B4-BE49-F238E27FC236}">
                <a16:creationId xmlns:a16="http://schemas.microsoft.com/office/drawing/2014/main" id="{20173D1F-14CA-D00E-FBCF-F1A3E0B06C49}"/>
              </a:ext>
            </a:extLst>
          </p:cNvPr>
          <p:cNvSpPr/>
          <p:nvPr/>
        </p:nvSpPr>
        <p:spPr>
          <a:xfrm>
            <a:off x="4595113" y="4016587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打开程序文件夹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7DC7A7E9-C686-2B04-691B-1D51225E4923}"/>
              </a:ext>
            </a:extLst>
          </p:cNvPr>
          <p:cNvSpPr/>
          <p:nvPr/>
        </p:nvSpPr>
        <p:spPr>
          <a:xfrm>
            <a:off x="664473" y="1580264"/>
            <a:ext cx="551724" cy="247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类型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595AA0F6-8AB7-5FB5-FC26-0D9B5274687E}"/>
              </a:ext>
            </a:extLst>
          </p:cNvPr>
          <p:cNvSpPr/>
          <p:nvPr/>
        </p:nvSpPr>
        <p:spPr>
          <a:xfrm>
            <a:off x="1225398" y="1580264"/>
            <a:ext cx="585158" cy="2475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等腰三角形 87">
            <a:extLst>
              <a:ext uri="{FF2B5EF4-FFF2-40B4-BE49-F238E27FC236}">
                <a16:creationId xmlns:a16="http://schemas.microsoft.com/office/drawing/2014/main" id="{2E59241D-4840-6412-3FC6-2ECA0FD1EA99}"/>
              </a:ext>
            </a:extLst>
          </p:cNvPr>
          <p:cNvSpPr/>
          <p:nvPr/>
        </p:nvSpPr>
        <p:spPr>
          <a:xfrm rot="10800000">
            <a:off x="1657550" y="1659483"/>
            <a:ext cx="84666" cy="84776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99F1044-7C56-6930-DC82-1228FD484C51}"/>
              </a:ext>
            </a:extLst>
          </p:cNvPr>
          <p:cNvGrpSpPr/>
          <p:nvPr/>
        </p:nvGrpSpPr>
        <p:grpSpPr>
          <a:xfrm>
            <a:off x="6081883" y="1592951"/>
            <a:ext cx="2289863" cy="247568"/>
            <a:chOff x="1117601" y="1959355"/>
            <a:chExt cx="2289863" cy="247568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0F4EDAF0-0125-40D7-D9F9-ACDFB0512703}"/>
                </a:ext>
              </a:extLst>
            </p:cNvPr>
            <p:cNvSpPr/>
            <p:nvPr/>
          </p:nvSpPr>
          <p:spPr>
            <a:xfrm>
              <a:off x="1117601" y="1959419"/>
              <a:ext cx="948970" cy="247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614A20A-9BDE-523B-66AC-DB674B4A75D3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92AF95EE-AB6B-8928-7282-A2A571DC97E7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F623A240-75A1-BE2A-B30A-13041F0074C2}"/>
                </a:ext>
              </a:extLst>
            </p:cNvPr>
            <p:cNvCxnSpPr>
              <a:stCxn id="91" idx="3"/>
              <a:endCxn id="92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E34E309C-80F7-E74E-EE98-BA4AC7497CCA}"/>
              </a:ext>
            </a:extLst>
          </p:cNvPr>
          <p:cNvGrpSpPr/>
          <p:nvPr/>
        </p:nvGrpSpPr>
        <p:grpSpPr>
          <a:xfrm>
            <a:off x="3947014" y="1587949"/>
            <a:ext cx="2070241" cy="251918"/>
            <a:chOff x="6317572" y="1577265"/>
            <a:chExt cx="2070241" cy="251918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D85E9C7A-93F1-B846-AE2C-50DBE8046EC8}"/>
                </a:ext>
              </a:extLst>
            </p:cNvPr>
            <p:cNvSpPr/>
            <p:nvPr/>
          </p:nvSpPr>
          <p:spPr>
            <a:xfrm>
              <a:off x="6317572" y="1577265"/>
              <a:ext cx="732623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道数</a:t>
              </a: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0064C09-80D2-4DD0-1581-66AB268DA930}"/>
                </a:ext>
              </a:extLst>
            </p:cNvPr>
            <p:cNvSpPr/>
            <p:nvPr/>
          </p:nvSpPr>
          <p:spPr>
            <a:xfrm>
              <a:off x="6965671" y="158161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79AF4CE-1E01-387F-1AF7-B87682413AA6}"/>
                </a:ext>
              </a:extLst>
            </p:cNvPr>
            <p:cNvSpPr/>
            <p:nvPr/>
          </p:nvSpPr>
          <p:spPr>
            <a:xfrm>
              <a:off x="7802655" y="158161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7A610AC0-30B9-9FC9-B2C2-5960E164EFA2}"/>
                </a:ext>
              </a:extLst>
            </p:cNvPr>
            <p:cNvCxnSpPr>
              <a:stCxn id="96" idx="3"/>
              <a:endCxn id="97" idx="1"/>
            </p:cNvCxnSpPr>
            <p:nvPr/>
          </p:nvCxnSpPr>
          <p:spPr>
            <a:xfrm flipV="1">
              <a:off x="7550829" y="170539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B399E13A-64C2-E31A-9AB4-31D1A93BCDFE}"/>
              </a:ext>
            </a:extLst>
          </p:cNvPr>
          <p:cNvGrpSpPr/>
          <p:nvPr/>
        </p:nvGrpSpPr>
        <p:grpSpPr>
          <a:xfrm>
            <a:off x="1864296" y="1580139"/>
            <a:ext cx="2073517" cy="247630"/>
            <a:chOff x="3752027" y="1581615"/>
            <a:chExt cx="2073517" cy="247630"/>
          </a:xfrm>
        </p:grpSpPr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082EC6B-BF1F-F94F-B05D-0DE8F0B8403F}"/>
                </a:ext>
              </a:extLst>
            </p:cNvPr>
            <p:cNvSpPr/>
            <p:nvPr/>
          </p:nvSpPr>
          <p:spPr>
            <a:xfrm>
              <a:off x="3752027" y="1581678"/>
              <a:ext cx="732623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层数</a:t>
              </a: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9E34C58-0482-E6D2-DC71-765A76E27090}"/>
                </a:ext>
              </a:extLst>
            </p:cNvPr>
            <p:cNvSpPr/>
            <p:nvPr/>
          </p:nvSpPr>
          <p:spPr>
            <a:xfrm>
              <a:off x="4403402" y="158161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最小值</a:t>
              </a: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D5ED2B8F-DE73-8F10-745F-C7225FE066ED}"/>
                </a:ext>
              </a:extLst>
            </p:cNvPr>
            <p:cNvSpPr/>
            <p:nvPr/>
          </p:nvSpPr>
          <p:spPr>
            <a:xfrm>
              <a:off x="5240386" y="158161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>
                  <a:solidFill>
                    <a:schemeClr val="tx1"/>
                  </a:solidFill>
                </a:rPr>
                <a:t>最大值</a:t>
              </a:r>
            </a:p>
          </p:txBody>
        </p: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C657F5A2-B643-3949-043E-389FA5C65642}"/>
                </a:ext>
              </a:extLst>
            </p:cNvPr>
            <p:cNvCxnSpPr>
              <a:stCxn id="101" idx="3"/>
              <a:endCxn id="102" idx="1"/>
            </p:cNvCxnSpPr>
            <p:nvPr/>
          </p:nvCxnSpPr>
          <p:spPr>
            <a:xfrm flipV="1">
              <a:off x="4988560" y="170539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33ED47D4-674B-6B0A-EB7B-BA314FEDD362}"/>
              </a:ext>
            </a:extLst>
          </p:cNvPr>
          <p:cNvGrpSpPr/>
          <p:nvPr/>
        </p:nvGrpSpPr>
        <p:grpSpPr>
          <a:xfrm>
            <a:off x="8473786" y="1581742"/>
            <a:ext cx="2289863" cy="247568"/>
            <a:chOff x="1117601" y="1959355"/>
            <a:chExt cx="2289863" cy="24756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B9F68D-F9F7-82AF-A346-800FDC47E024}"/>
                </a:ext>
              </a:extLst>
            </p:cNvPr>
            <p:cNvSpPr/>
            <p:nvPr/>
          </p:nvSpPr>
          <p:spPr>
            <a:xfrm>
              <a:off x="1117601" y="1959419"/>
              <a:ext cx="948970" cy="247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19BBD3A-6B57-23D9-DFC3-941C54AFBCFD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FDAC38A9-9D1E-337C-D908-1834663587E7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B8CE9114-C1A9-04C7-F9D7-CF46C2CBB57D}"/>
                </a:ext>
              </a:extLst>
            </p:cNvPr>
            <p:cNvCxnSpPr>
              <a:stCxn id="106" idx="3"/>
              <a:endCxn id="107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矩形: 圆角 108">
            <a:extLst>
              <a:ext uri="{FF2B5EF4-FFF2-40B4-BE49-F238E27FC236}">
                <a16:creationId xmlns:a16="http://schemas.microsoft.com/office/drawing/2014/main" id="{851AB3CC-AC7C-E3EC-D824-5AB51DDB15B3}"/>
              </a:ext>
            </a:extLst>
          </p:cNvPr>
          <p:cNvSpPr/>
          <p:nvPr/>
        </p:nvSpPr>
        <p:spPr>
          <a:xfrm>
            <a:off x="10934900" y="1509713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5D6F5F3-CABA-7513-447E-EF7DAC7536D9}"/>
                  </a:ext>
                </a:extLst>
              </p:cNvPr>
              <p:cNvSpPr txBox="1"/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65D6F5F3-CABA-7513-447E-EF7DAC7536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矩形: 圆角 110">
            <a:extLst>
              <a:ext uri="{FF2B5EF4-FFF2-40B4-BE49-F238E27FC236}">
                <a16:creationId xmlns:a16="http://schemas.microsoft.com/office/drawing/2014/main" id="{4D50C885-4D07-8406-C546-521028B65EA6}"/>
              </a:ext>
            </a:extLst>
          </p:cNvPr>
          <p:cNvSpPr/>
          <p:nvPr/>
        </p:nvSpPr>
        <p:spPr>
          <a:xfrm>
            <a:off x="6578515" y="4016586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导入项目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3712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0200" y="200680"/>
            <a:ext cx="766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软件界面总体布局（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3.3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-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筛选模型对话框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8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3F90922-1747-08C4-26F3-EFFA64635F0B}"/>
              </a:ext>
            </a:extLst>
          </p:cNvPr>
          <p:cNvSpPr txBox="1"/>
          <p:nvPr/>
        </p:nvSpPr>
        <p:spPr>
          <a:xfrm>
            <a:off x="843887" y="5833411"/>
            <a:ext cx="5680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可单或多选模型，直接打开一个或多个模型所在文件夹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033CCAB3-EFC2-717A-0F4F-FE176E010016}"/>
              </a:ext>
            </a:extLst>
          </p:cNvPr>
          <p:cNvGraphicFramePr>
            <a:graphicFrameLocks noGrp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28796640"/>
              </p:ext>
            </p:extLst>
          </p:nvPr>
        </p:nvGraphicFramePr>
        <p:xfrm>
          <a:off x="843887" y="2721168"/>
          <a:ext cx="10566711" cy="1695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7868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829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69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0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5731">
                  <a:extLst>
                    <a:ext uri="{9D8B030D-6E8A-4147-A177-3AD203B41FA5}">
                      <a16:colId xmlns:a16="http://schemas.microsoft.com/office/drawing/2014/main" val="2323393713"/>
                    </a:ext>
                  </a:extLst>
                </a:gridCol>
                <a:gridCol w="1121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19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115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60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225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225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工艺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模型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熔覆材料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基板材料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激光功率</a:t>
                      </a:r>
                      <a:r>
                        <a:rPr lang="en-US" altLang="zh-CN" sz="1400" b="1">
                          <a:solidFill>
                            <a:schemeClr val="tx1"/>
                          </a:solidFill>
                        </a:rPr>
                        <a:t>(W)</a:t>
                      </a:r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熔覆速度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mm/s</a:t>
                      </a:r>
                      <a:r>
                        <a:rPr lang="en-US" altLang="zh-CN" sz="14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熔覆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形式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初始条件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边界条件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Model-1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LBM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T15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42CrMo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一道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均</a:t>
                      </a:r>
                      <a:r>
                        <a:rPr lang="en-US" altLang="zh-CN" sz="1400">
                          <a:solidFill>
                            <a:schemeClr val="tx1"/>
                          </a:solidFill>
                        </a:rPr>
                        <a:t>300K</a:t>
                      </a: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>
                          <a:solidFill>
                            <a:schemeClr val="tx1"/>
                          </a:solidFill>
                        </a:rPr>
                        <a:t>绝热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" name="矩形: 圆顶角 18">
            <a:extLst>
              <a:ext uri="{FF2B5EF4-FFF2-40B4-BE49-F238E27FC236}">
                <a16:creationId xmlns:a16="http://schemas.microsoft.com/office/drawing/2014/main" id="{D6DF1818-B99B-6567-04E2-9576EBA18661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筛选模型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7A9FD1E-BB4A-985D-7EA8-D0D0FCF003B9}"/>
              </a:ext>
            </a:extLst>
          </p:cNvPr>
          <p:cNvSpPr/>
          <p:nvPr/>
        </p:nvSpPr>
        <p:spPr>
          <a:xfrm>
            <a:off x="551730" y="1404711"/>
            <a:ext cx="11151024" cy="40285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2CFE73D-C0DB-8DE4-F17A-12634993BDD9}"/>
              </a:ext>
            </a:extLst>
          </p:cNvPr>
          <p:cNvSpPr/>
          <p:nvPr/>
        </p:nvSpPr>
        <p:spPr>
          <a:xfrm>
            <a:off x="3927898" y="4766350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打开模型文件夹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D8793F8-0ACB-FDC2-8386-2B404E6872F8}"/>
              </a:ext>
            </a:extLst>
          </p:cNvPr>
          <p:cNvGrpSpPr/>
          <p:nvPr/>
        </p:nvGrpSpPr>
        <p:grpSpPr>
          <a:xfrm>
            <a:off x="664473" y="1580264"/>
            <a:ext cx="2289863" cy="247567"/>
            <a:chOff x="1424397" y="1579296"/>
            <a:chExt cx="2289863" cy="24756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4A1A55F-9F83-07A2-89CA-C39D6C41FE99}"/>
                </a:ext>
              </a:extLst>
            </p:cNvPr>
            <p:cNvSpPr/>
            <p:nvPr/>
          </p:nvSpPr>
          <p:spPr>
            <a:xfrm>
              <a:off x="1424397" y="1579296"/>
              <a:ext cx="551724" cy="24756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721DCA1-1003-FCBE-B6FD-739614B6D34E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02283DDA-E747-5044-DF4E-83C428BD3547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33AF2F4A-03E0-C77D-5E38-CB9639C1975E}"/>
              </a:ext>
            </a:extLst>
          </p:cNvPr>
          <p:cNvSpPr/>
          <p:nvPr/>
        </p:nvSpPr>
        <p:spPr>
          <a:xfrm>
            <a:off x="9964611" y="1970938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EC4A29-2D3C-7213-4566-6C13251AE4CD}"/>
                  </a:ext>
                </a:extLst>
              </p:cNvPr>
              <p:cNvSpPr txBox="1"/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22EC4A29-2D3C-7213-4566-6C13251AE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8349" y="1013500"/>
                <a:ext cx="664490" cy="369332"/>
              </a:xfrm>
              <a:prstGeom prst="rect">
                <a:avLst/>
              </a:prstGeom>
              <a:blipFill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9983317F-C097-0EF7-AF1D-3421112D7A7C}"/>
              </a:ext>
            </a:extLst>
          </p:cNvPr>
          <p:cNvGrpSpPr/>
          <p:nvPr/>
        </p:nvGrpSpPr>
        <p:grpSpPr>
          <a:xfrm>
            <a:off x="8744038" y="1545330"/>
            <a:ext cx="2650028" cy="247505"/>
            <a:chOff x="1064232" y="1579296"/>
            <a:chExt cx="2650028" cy="24750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95543F8-E9A4-51E8-8447-CCE04EEE0D7B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熔覆材料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14F3153-EA8D-181D-088F-83FCBBE5C0C7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>
              <a:extLst>
                <a:ext uri="{FF2B5EF4-FFF2-40B4-BE49-F238E27FC236}">
                  <a16:creationId xmlns:a16="http://schemas.microsoft.com/office/drawing/2014/main" id="{889B5383-A80D-D736-824B-112F78C98436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C6F6CEC-4A1B-360D-92F2-C0AB325DA7D0}"/>
              </a:ext>
            </a:extLst>
          </p:cNvPr>
          <p:cNvGrpSpPr/>
          <p:nvPr/>
        </p:nvGrpSpPr>
        <p:grpSpPr>
          <a:xfrm>
            <a:off x="470036" y="2037278"/>
            <a:ext cx="2650028" cy="247505"/>
            <a:chOff x="1064232" y="1579296"/>
            <a:chExt cx="2650028" cy="247505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6A7ED4B8-300C-42F4-7F03-3E867C897D57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基板材料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9F31F2E-D80B-D4FE-4CC3-300E39FB6289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等腰三角形 35">
              <a:extLst>
                <a:ext uri="{FF2B5EF4-FFF2-40B4-BE49-F238E27FC236}">
                  <a16:creationId xmlns:a16="http://schemas.microsoft.com/office/drawing/2014/main" id="{9E912689-3FCF-FA16-4177-8D7E503A49A5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FA61E57-D379-1757-0CBD-FBAECF034D7F}"/>
              </a:ext>
            </a:extLst>
          </p:cNvPr>
          <p:cNvGrpSpPr/>
          <p:nvPr/>
        </p:nvGrpSpPr>
        <p:grpSpPr>
          <a:xfrm>
            <a:off x="6096000" y="2066279"/>
            <a:ext cx="2650028" cy="247505"/>
            <a:chOff x="1064232" y="1579296"/>
            <a:chExt cx="2650028" cy="247505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CB31152-873D-AB8B-5C06-867A2EFE6333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0A9DE51-1542-C93B-AC69-4E0ECBD05C27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3BC1437-D31C-85F8-7559-E00117C37F37}"/>
              </a:ext>
            </a:extLst>
          </p:cNvPr>
          <p:cNvGrpSpPr/>
          <p:nvPr/>
        </p:nvGrpSpPr>
        <p:grpSpPr>
          <a:xfrm>
            <a:off x="3239147" y="2065117"/>
            <a:ext cx="2650028" cy="247505"/>
            <a:chOff x="1064232" y="1579296"/>
            <a:chExt cx="2650028" cy="247505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9ADDFE-8C1E-6784-9F1A-21203687A5F7}"/>
                </a:ext>
              </a:extLst>
            </p:cNvPr>
            <p:cNvSpPr/>
            <p:nvPr/>
          </p:nvSpPr>
          <p:spPr>
            <a:xfrm>
              <a:off x="1064232" y="1600733"/>
              <a:ext cx="911889" cy="2046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6AF6983-B7FA-B301-4900-AFB5DD9866AE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5E7AE9A-108B-DF7A-D0D7-1CAD76CFF0D9}"/>
              </a:ext>
            </a:extLst>
          </p:cNvPr>
          <p:cNvGrpSpPr/>
          <p:nvPr/>
        </p:nvGrpSpPr>
        <p:grpSpPr>
          <a:xfrm>
            <a:off x="3120064" y="1564528"/>
            <a:ext cx="2650028" cy="256143"/>
            <a:chOff x="1064232" y="1579296"/>
            <a:chExt cx="2650028" cy="25614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C4013588-F31B-EAA9-ADD4-B99BC218DADE}"/>
                </a:ext>
              </a:extLst>
            </p:cNvPr>
            <p:cNvSpPr/>
            <p:nvPr/>
          </p:nvSpPr>
          <p:spPr>
            <a:xfrm>
              <a:off x="1064232" y="1579296"/>
              <a:ext cx="911889" cy="256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工艺类型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EBB57CE-0111-F406-7104-E3AC149D2A2B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等腰三角形 45">
              <a:extLst>
                <a:ext uri="{FF2B5EF4-FFF2-40B4-BE49-F238E27FC236}">
                  <a16:creationId xmlns:a16="http://schemas.microsoft.com/office/drawing/2014/main" id="{B2E0EB1C-9FFB-3585-E931-C785A92F8BAE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11F6221-0CC6-E92C-D1A0-3B6813EDAB67}"/>
              </a:ext>
            </a:extLst>
          </p:cNvPr>
          <p:cNvSpPr/>
          <p:nvPr/>
        </p:nvSpPr>
        <p:spPr>
          <a:xfrm>
            <a:off x="7017090" y="4766349"/>
            <a:ext cx="1529923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导入项目</a:t>
            </a: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15D0F67-7735-8842-2EC7-57C507565D4B}"/>
              </a:ext>
            </a:extLst>
          </p:cNvPr>
          <p:cNvGrpSpPr/>
          <p:nvPr/>
        </p:nvGrpSpPr>
        <p:grpSpPr>
          <a:xfrm>
            <a:off x="6064605" y="1555890"/>
            <a:ext cx="2650028" cy="256143"/>
            <a:chOff x="1064232" y="1579296"/>
            <a:chExt cx="2650028" cy="25614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C06594D2-F070-DDC1-34AB-0743CFFB007B}"/>
                </a:ext>
              </a:extLst>
            </p:cNvPr>
            <p:cNvSpPr/>
            <p:nvPr/>
          </p:nvSpPr>
          <p:spPr>
            <a:xfrm>
              <a:off x="1064232" y="1579296"/>
              <a:ext cx="911889" cy="2561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模型类型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CD1FC86-BF83-F175-DC75-2A85AF8E4FBF}"/>
                </a:ext>
              </a:extLst>
            </p:cNvPr>
            <p:cNvSpPr/>
            <p:nvPr/>
          </p:nvSpPr>
          <p:spPr>
            <a:xfrm>
              <a:off x="1985322" y="1579296"/>
              <a:ext cx="1728938" cy="24750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等腰三角形 51">
              <a:extLst>
                <a:ext uri="{FF2B5EF4-FFF2-40B4-BE49-F238E27FC236}">
                  <a16:creationId xmlns:a16="http://schemas.microsoft.com/office/drawing/2014/main" id="{F5624418-5410-9875-52AD-C38E6BFDF083}"/>
                </a:ext>
              </a:extLst>
            </p:cNvPr>
            <p:cNvSpPr/>
            <p:nvPr/>
          </p:nvSpPr>
          <p:spPr>
            <a:xfrm rot="10800000">
              <a:off x="3552829" y="1672821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28568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9547298"/>
              </p:ext>
            </p:extLst>
          </p:nvPr>
        </p:nvGraphicFramePr>
        <p:xfrm>
          <a:off x="714088" y="2785808"/>
          <a:ext cx="10681144" cy="175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4020">
                  <a:extLst>
                    <a:ext uri="{9D8B030D-6E8A-4147-A177-3AD203B41FA5}">
                      <a16:colId xmlns:a16="http://schemas.microsoft.com/office/drawing/2014/main" val="1149718301"/>
                    </a:ext>
                  </a:extLst>
                </a:gridCol>
                <a:gridCol w="801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9009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706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90958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78458">
                <a:tc>
                  <a:txBody>
                    <a:bodyPr/>
                    <a:lstStyle/>
                    <a:p>
                      <a:pPr algn="ctr"/>
                      <a:endParaRPr lang="zh-CN" altLang="en-US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名称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日期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熔覆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基板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材料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激光</a:t>
                      </a:r>
                      <a:endParaRPr lang="en-US" altLang="zh-CN" sz="16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功率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熔覆</a:t>
                      </a:r>
                      <a:endParaRPr lang="en-US" altLang="zh-CN" sz="1600" b="1" i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600" b="1" i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速度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形状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温度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熔池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流动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形貌</a:t>
                      </a: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zh-CN" altLang="en-US" sz="1600" b="1">
                          <a:solidFill>
                            <a:schemeClr val="tx1"/>
                          </a:solidFill>
                        </a:rPr>
                        <a:t>监控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</a:t>
                      </a:r>
                      <a:endParaRPr lang="en-US" altLang="zh-CN" sz="18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项目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2024.10.10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送粉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T15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42CrMo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2000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有</a:t>
                      </a:r>
                      <a:r>
                        <a:rPr lang="en-US" altLang="zh-CN" sz="160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Wingdings 2" panose="05020102010507070707" pitchFamily="18" charset="2"/>
                        </a:rPr>
                        <a:t></a:t>
                      </a:r>
                      <a:endParaRPr lang="en-US" altLang="zh-CN" sz="1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>
                          <a:solidFill>
                            <a:schemeClr val="tx1"/>
                          </a:solidFill>
                        </a:rPr>
                        <a:t>送丝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508"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: 圆顶角 3">
            <a:extLst>
              <a:ext uri="{FF2B5EF4-FFF2-40B4-BE49-F238E27FC236}">
                <a16:creationId xmlns:a16="http://schemas.microsoft.com/office/drawing/2014/main" id="{B257CDEB-5F9D-CED8-1F43-3879CF9B3B00}"/>
              </a:ext>
            </a:extLst>
          </p:cNvPr>
          <p:cNvSpPr/>
          <p:nvPr/>
        </p:nvSpPr>
        <p:spPr>
          <a:xfrm>
            <a:off x="551730" y="1024589"/>
            <a:ext cx="11151024" cy="380122"/>
          </a:xfrm>
          <a:prstGeom prst="round2SameRect">
            <a:avLst>
              <a:gd name="adj1" fmla="val 23568"/>
              <a:gd name="adj2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</a:rPr>
              <a:t>筛选项目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44799E9-AC8E-3D0E-F82E-2290D810D9CE}"/>
              </a:ext>
            </a:extLst>
          </p:cNvPr>
          <p:cNvSpPr/>
          <p:nvPr/>
        </p:nvSpPr>
        <p:spPr>
          <a:xfrm>
            <a:off x="551730" y="1404711"/>
            <a:ext cx="11151024" cy="42909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718667F-9D40-3BA9-2A7B-BDD41470F1BA}"/>
              </a:ext>
            </a:extLst>
          </p:cNvPr>
          <p:cNvSpPr/>
          <p:nvPr/>
        </p:nvSpPr>
        <p:spPr>
          <a:xfrm>
            <a:off x="5093226" y="4940128"/>
            <a:ext cx="1915804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打开项目文件夹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5C4C4E-3312-3F47-B964-35EC1FE0AF2D}"/>
              </a:ext>
            </a:extLst>
          </p:cNvPr>
          <p:cNvSpPr txBox="1"/>
          <p:nvPr/>
        </p:nvSpPr>
        <p:spPr>
          <a:xfrm>
            <a:off x="330200" y="200680"/>
            <a:ext cx="43348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项目筛选对话框（</a:t>
            </a:r>
            <a:r>
              <a:rPr lang="en-US" altLang="zh-CN" sz="2800" spc="300">
                <a:latin typeface="+mj-lt"/>
                <a:ea typeface="黑体" panose="02010609060101010101" pitchFamily="49" charset="-122"/>
              </a:rPr>
              <a:t>3.4</a:t>
            </a:r>
            <a:r>
              <a:rPr lang="zh-CN" altLang="en-US" sz="2800" spc="300">
                <a:latin typeface="+mj-lt"/>
                <a:ea typeface="黑体" panose="02010609060101010101" pitchFamily="49" charset="-122"/>
              </a:rPr>
              <a:t>）</a:t>
            </a:r>
            <a:endParaRPr lang="zh-CN" altLang="en-US" sz="2800" spc="300" dirty="0">
              <a:latin typeface="+mj-lt"/>
              <a:ea typeface="黑体" panose="02010609060101010101" pitchFamily="49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796537-4636-2837-39B6-90264ED55442}"/>
              </a:ext>
            </a:extLst>
          </p:cNvPr>
          <p:cNvCxnSpPr/>
          <p:nvPr/>
        </p:nvCxnSpPr>
        <p:spPr>
          <a:xfrm>
            <a:off x="330200" y="723900"/>
            <a:ext cx="57277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416DBDF-A496-1F59-E348-DE5A379E9C5A}"/>
              </a:ext>
            </a:extLst>
          </p:cNvPr>
          <p:cNvSpPr/>
          <p:nvPr/>
        </p:nvSpPr>
        <p:spPr>
          <a:xfrm>
            <a:off x="3187859" y="4940128"/>
            <a:ext cx="1437939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打开项目</a:t>
            </a: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FFE66C2-2804-214D-C648-8FAC7E9E7E99}"/>
              </a:ext>
            </a:extLst>
          </p:cNvPr>
          <p:cNvGrpSpPr/>
          <p:nvPr/>
        </p:nvGrpSpPr>
        <p:grpSpPr>
          <a:xfrm>
            <a:off x="556261" y="2345568"/>
            <a:ext cx="2289863" cy="256885"/>
            <a:chOff x="3148254" y="1547762"/>
            <a:chExt cx="2289863" cy="256885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F24A404-61BF-C0E6-ACC8-882D4107C9D1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类型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F0EDF84-3559-DFB2-6837-7016EE4D99FC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7F912CE5-B0C5-E581-94E0-F79A1C3B6E7A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A59255A3-ED36-1A98-68B4-78A5D898DF2F}"/>
              </a:ext>
            </a:extLst>
          </p:cNvPr>
          <p:cNvGrpSpPr/>
          <p:nvPr/>
        </p:nvGrpSpPr>
        <p:grpSpPr>
          <a:xfrm>
            <a:off x="490226" y="1967478"/>
            <a:ext cx="2371784" cy="247568"/>
            <a:chOff x="1035680" y="1959355"/>
            <a:chExt cx="2371784" cy="247568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E9A2414-DD00-93DB-698D-3DBA1933F0C6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日期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FD17C38-712A-3A24-EA79-AD2924C82EFC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6F5DEDAE-EB39-40D2-755F-8CDE59F0106D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AD170F0D-B91B-99B2-01F1-987FDF49F822}"/>
                </a:ext>
              </a:extLst>
            </p:cNvPr>
            <p:cNvCxnSpPr>
              <a:stCxn id="51" idx="3"/>
              <a:endCxn id="52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137E68E-6E13-81D1-8C24-EEAEB6314790}"/>
              </a:ext>
            </a:extLst>
          </p:cNvPr>
          <p:cNvGrpSpPr/>
          <p:nvPr/>
        </p:nvGrpSpPr>
        <p:grpSpPr>
          <a:xfrm>
            <a:off x="3042363" y="1518535"/>
            <a:ext cx="2289863" cy="256885"/>
            <a:chOff x="3148254" y="1547762"/>
            <a:chExt cx="2289863" cy="25688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8BBBB03-8794-087E-F120-CDF7D8B69B81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熔覆材料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C56685C-C65F-DDBC-C25E-461C4B7B9B79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B8E60F1A-08F6-4B2D-08FF-87019AEEE815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BE125E2D-2508-26E6-ED5D-5F359B9AE0F0}"/>
              </a:ext>
            </a:extLst>
          </p:cNvPr>
          <p:cNvGrpSpPr/>
          <p:nvPr/>
        </p:nvGrpSpPr>
        <p:grpSpPr>
          <a:xfrm>
            <a:off x="3059714" y="1972048"/>
            <a:ext cx="2289863" cy="256885"/>
            <a:chOff x="3148254" y="1547762"/>
            <a:chExt cx="2289863" cy="256885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D52091E-7E00-933A-9A78-774844042C98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基板材料</a:t>
              </a: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FC4C30D9-F450-0EB7-5D97-AE55BEBBAD73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61">
              <a:extLst>
                <a:ext uri="{FF2B5EF4-FFF2-40B4-BE49-F238E27FC236}">
                  <a16:creationId xmlns:a16="http://schemas.microsoft.com/office/drawing/2014/main" id="{7104EE99-87BC-374D-DB10-59AB89907D10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6E722ABE-2B66-2B4C-4696-E7D304BD8AC4}"/>
              </a:ext>
            </a:extLst>
          </p:cNvPr>
          <p:cNvGrpSpPr/>
          <p:nvPr/>
        </p:nvGrpSpPr>
        <p:grpSpPr>
          <a:xfrm>
            <a:off x="3018317" y="2350697"/>
            <a:ext cx="2371784" cy="247568"/>
            <a:chOff x="1035680" y="1959355"/>
            <a:chExt cx="2371784" cy="247568"/>
          </a:xfrm>
        </p:grpSpPr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E8E2A10-7F1B-D500-AC40-64E0770A7A54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激光功率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3D747A0A-D998-1DF8-6E8F-AF99EB04E95A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AF5C952-6146-EF70-918A-1712F3C04EFF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0A785B84-908D-31EF-A064-7A98F65A8201}"/>
                </a:ext>
              </a:extLst>
            </p:cNvPr>
            <p:cNvCxnSpPr>
              <a:stCxn id="65" idx="3"/>
              <a:endCxn id="66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0CB2159-9D67-C049-4751-3B6A462FD8C7}"/>
              </a:ext>
            </a:extLst>
          </p:cNvPr>
          <p:cNvGrpSpPr/>
          <p:nvPr/>
        </p:nvGrpSpPr>
        <p:grpSpPr>
          <a:xfrm>
            <a:off x="5490268" y="1540043"/>
            <a:ext cx="2371784" cy="247568"/>
            <a:chOff x="1035680" y="1959355"/>
            <a:chExt cx="2371784" cy="247568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73C9D157-9793-690A-4F6C-25A1F52AE077}"/>
                </a:ext>
              </a:extLst>
            </p:cNvPr>
            <p:cNvSpPr/>
            <p:nvPr/>
          </p:nvSpPr>
          <p:spPr>
            <a:xfrm>
              <a:off x="1035680" y="1959419"/>
              <a:ext cx="912897" cy="247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熔覆速度</a:t>
              </a: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123CA84C-BF42-E0B1-F429-9BD89F4B8712}"/>
                </a:ext>
              </a:extLst>
            </p:cNvPr>
            <p:cNvSpPr/>
            <p:nvPr/>
          </p:nvSpPr>
          <p:spPr>
            <a:xfrm>
              <a:off x="1985322" y="1959356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C20E89C-C44E-6C8C-5D75-152E987EB7E8}"/>
                </a:ext>
              </a:extLst>
            </p:cNvPr>
            <p:cNvSpPr/>
            <p:nvPr/>
          </p:nvSpPr>
          <p:spPr>
            <a:xfrm>
              <a:off x="2822306" y="1959355"/>
              <a:ext cx="585158" cy="24756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68A84DE9-4CB3-5342-823F-5EB84F213F10}"/>
                </a:ext>
              </a:extLst>
            </p:cNvPr>
            <p:cNvCxnSpPr>
              <a:stCxn id="70" idx="3"/>
              <a:endCxn id="71" idx="1"/>
            </p:cNvCxnSpPr>
            <p:nvPr/>
          </p:nvCxnSpPr>
          <p:spPr>
            <a:xfrm flipV="1">
              <a:off x="2570480" y="2083139"/>
              <a:ext cx="251826" cy="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64AB809-95BE-E3DE-F7D1-38CE8C011E3E}"/>
              </a:ext>
            </a:extLst>
          </p:cNvPr>
          <p:cNvGrpSpPr/>
          <p:nvPr/>
        </p:nvGrpSpPr>
        <p:grpSpPr>
          <a:xfrm>
            <a:off x="5486788" y="1958306"/>
            <a:ext cx="2365517" cy="247715"/>
            <a:chOff x="3072600" y="1547762"/>
            <a:chExt cx="2365517" cy="247715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137426A-CA92-E40A-E452-B3200B42F52B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熔池形状</a:t>
              </a: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009D27B-F688-0596-BDCA-7172763E45AD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EF97E869-6CF6-6BFE-0EFF-01170B5318BA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A0040A3-D893-7698-CB05-7A9546517522}"/>
              </a:ext>
            </a:extLst>
          </p:cNvPr>
          <p:cNvGrpSpPr/>
          <p:nvPr/>
        </p:nvGrpSpPr>
        <p:grpSpPr>
          <a:xfrm>
            <a:off x="5496535" y="2364993"/>
            <a:ext cx="2365517" cy="247715"/>
            <a:chOff x="3072600" y="1547762"/>
            <a:chExt cx="2365517" cy="247715"/>
          </a:xfrm>
        </p:grpSpPr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33F430F5-1358-12D8-B692-6F2DBCA679A2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熔池温度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81423A0D-4F23-C5DB-75A0-FB11B4B1374B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等腰三角形 89">
              <a:extLst>
                <a:ext uri="{FF2B5EF4-FFF2-40B4-BE49-F238E27FC236}">
                  <a16:creationId xmlns:a16="http://schemas.microsoft.com/office/drawing/2014/main" id="{EC80148C-9628-9AFE-714D-75335ECF8DD1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13671651-FA1E-1D3D-DDCD-C7A4325EB7BD}"/>
              </a:ext>
            </a:extLst>
          </p:cNvPr>
          <p:cNvGrpSpPr/>
          <p:nvPr/>
        </p:nvGrpSpPr>
        <p:grpSpPr>
          <a:xfrm>
            <a:off x="7950112" y="1967478"/>
            <a:ext cx="2365517" cy="247715"/>
            <a:chOff x="3072600" y="1547762"/>
            <a:chExt cx="2365517" cy="247715"/>
          </a:xfrm>
        </p:grpSpPr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6A7D0DF0-A7AB-4CCC-998B-A3654A4F2377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形貌监控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674EED73-2608-F701-CBAA-AE1CF15536B7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等腰三角形 93">
              <a:extLst>
                <a:ext uri="{FF2B5EF4-FFF2-40B4-BE49-F238E27FC236}">
                  <a16:creationId xmlns:a16="http://schemas.microsoft.com/office/drawing/2014/main" id="{18B3BA9D-9F17-80C6-8D79-1AB98170F278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64D15F25-FCAD-C7D2-CC8A-E163B2456981}"/>
              </a:ext>
            </a:extLst>
          </p:cNvPr>
          <p:cNvSpPr/>
          <p:nvPr/>
        </p:nvSpPr>
        <p:spPr>
          <a:xfrm>
            <a:off x="10743449" y="1889244"/>
            <a:ext cx="651785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solidFill>
                  <a:schemeClr val="tx1"/>
                </a:solidFill>
              </a:rPr>
              <a:t>筛选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27B86521-354C-422B-73A9-BF8D0DD3BB4F}"/>
              </a:ext>
            </a:extLst>
          </p:cNvPr>
          <p:cNvSpPr txBox="1"/>
          <p:nvPr/>
        </p:nvSpPr>
        <p:spPr>
          <a:xfrm>
            <a:off x="843887" y="5833411"/>
            <a:ext cx="10764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可自由选择几个关键字进行筛选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FF0000"/>
                </a:solidFill>
              </a:rPr>
              <a:t>项目类型包括送粉</a:t>
            </a:r>
            <a:r>
              <a:rPr lang="en-US" altLang="zh-CN" sz="1600" b="1">
                <a:solidFill>
                  <a:srgbClr val="FF0000"/>
                </a:solidFill>
              </a:rPr>
              <a:t>/</a:t>
            </a:r>
            <a:r>
              <a:rPr lang="zh-CN" altLang="en-US" sz="1600" b="1">
                <a:solidFill>
                  <a:srgbClr val="FF0000"/>
                </a:solidFill>
              </a:rPr>
              <a:t>送丝</a:t>
            </a:r>
            <a:r>
              <a:rPr lang="zh-CN" altLang="en-US" sz="1600"/>
              <a:t>；熔覆</a:t>
            </a:r>
            <a:r>
              <a:rPr lang="en-US" altLang="zh-CN" sz="1600"/>
              <a:t>/</a:t>
            </a:r>
            <a:r>
              <a:rPr lang="zh-CN" altLang="en-US" sz="1600"/>
              <a:t>基板材料从材料库中选取；熔池</a:t>
            </a:r>
            <a:r>
              <a:rPr lang="en-US" altLang="zh-CN" sz="1600"/>
              <a:t>/</a:t>
            </a:r>
            <a:r>
              <a:rPr lang="zh-CN" altLang="en-US" sz="1600"/>
              <a:t>温度</a:t>
            </a:r>
            <a:r>
              <a:rPr lang="en-US" altLang="zh-CN" sz="1600"/>
              <a:t>/</a:t>
            </a:r>
            <a:r>
              <a:rPr lang="zh-CN" altLang="en-US" sz="1600"/>
              <a:t>形貌监控显示各自设备名称或者无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可单或多选项目，在软件界面打开项目，或打开项目所在文件夹，或在新项目中导入项目信息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BCCDCC65-B196-0717-F2AE-7D931CAAFF1B}"/>
              </a:ext>
            </a:extLst>
          </p:cNvPr>
          <p:cNvSpPr txBox="1"/>
          <p:nvPr/>
        </p:nvSpPr>
        <p:spPr>
          <a:xfrm>
            <a:off x="11702754" y="6388100"/>
            <a:ext cx="443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3B8C14D-D19F-4340-BA5E-CE79BCBDBF21}" type="slidenum">
              <a:rPr lang="en-US" altLang="zh-CN" sz="2000">
                <a:solidFill>
                  <a:srgbClr val="000000"/>
                </a:solidFill>
                <a:latin typeface="+mj-lt"/>
                <a:cs typeface="Times New Roman" panose="02020603050405020304" pitchFamily="18" charset="0"/>
              </a:rPr>
              <a:t>9</a:t>
            </a:fld>
            <a:endParaRPr lang="zh-CN" altLang="en-US" sz="2400" dirty="0">
              <a:solidFill>
                <a:srgbClr val="000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971C561B-A9E4-D834-5C0B-AE672EB9A869}"/>
              </a:ext>
            </a:extLst>
          </p:cNvPr>
          <p:cNvSpPr/>
          <p:nvPr/>
        </p:nvSpPr>
        <p:spPr>
          <a:xfrm>
            <a:off x="7386779" y="4940128"/>
            <a:ext cx="1629561" cy="40403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导入项目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4873E5-3467-2411-B327-FD6B855BA30E}"/>
                  </a:ext>
                </a:extLst>
              </p:cNvPr>
              <p:cNvSpPr txBox="1"/>
              <p:nvPr/>
            </p:nvSpPr>
            <p:spPr>
              <a:xfrm>
                <a:off x="11141588" y="1035379"/>
                <a:ext cx="4666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⊠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4873E5-3467-2411-B327-FD6B855BA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1588" y="1035379"/>
                <a:ext cx="466643" cy="369332"/>
              </a:xfrm>
              <a:prstGeom prst="rect">
                <a:avLst/>
              </a:prstGeom>
              <a:blipFill>
                <a:blip r:embed="rId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E9816D-926B-7207-09BB-B833D1FA7494}"/>
              </a:ext>
            </a:extLst>
          </p:cNvPr>
          <p:cNvGrpSpPr/>
          <p:nvPr/>
        </p:nvGrpSpPr>
        <p:grpSpPr>
          <a:xfrm>
            <a:off x="536333" y="1530638"/>
            <a:ext cx="2289863" cy="256885"/>
            <a:chOff x="3148254" y="1547762"/>
            <a:chExt cx="2289863" cy="256885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722E437-D3D3-FE00-8C1B-2ECB244940BB}"/>
                </a:ext>
              </a:extLst>
            </p:cNvPr>
            <p:cNvSpPr/>
            <p:nvPr/>
          </p:nvSpPr>
          <p:spPr>
            <a:xfrm>
              <a:off x="3148254" y="156927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名称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0EC41C7-2C66-E543-E810-6E1E728194AE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61D53A2-D65D-F411-D971-F51383ED3C35}"/>
              </a:ext>
            </a:extLst>
          </p:cNvPr>
          <p:cNvGrpSpPr/>
          <p:nvPr/>
        </p:nvGrpSpPr>
        <p:grpSpPr>
          <a:xfrm>
            <a:off x="7950112" y="1608411"/>
            <a:ext cx="2365517" cy="247715"/>
            <a:chOff x="3072600" y="1547762"/>
            <a:chExt cx="2365517" cy="247715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B64C3AD-45DB-A28A-FE6E-AD108E710759}"/>
                </a:ext>
              </a:extLst>
            </p:cNvPr>
            <p:cNvSpPr/>
            <p:nvPr/>
          </p:nvSpPr>
          <p:spPr>
            <a:xfrm>
              <a:off x="3072600" y="1560100"/>
              <a:ext cx="912897" cy="23537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熔池流动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9C6DAD01-DFE3-2068-4956-9DBBFE0C4545}"/>
                </a:ext>
              </a:extLst>
            </p:cNvPr>
            <p:cNvSpPr/>
            <p:nvPr/>
          </p:nvSpPr>
          <p:spPr>
            <a:xfrm>
              <a:off x="4015975" y="1547762"/>
              <a:ext cx="1422142" cy="2474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1D1C9014-FC09-8C01-3B33-35A901A7B824}"/>
                </a:ext>
              </a:extLst>
            </p:cNvPr>
            <p:cNvSpPr/>
            <p:nvPr/>
          </p:nvSpPr>
          <p:spPr>
            <a:xfrm rot="10800000">
              <a:off x="5296541" y="1633890"/>
              <a:ext cx="84666" cy="8477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7733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EyNzAxM2MyYjM5ZmZmOTQzMTk1NzA1MmM5YjI4N2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918.1417322834645,&quot;width&quot;:8111.0598425196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93*159"/>
  <p:tag name="TABLE_ENDDRAG_RECT" val="237*153*393*1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86;"/>
  <p:tag name="ISLIDE.VECTOR" val="#198007;#271406;#418766;#267754;"/>
</p:tagLst>
</file>

<file path=ppt/theme/theme1.xml><?xml version="1.0" encoding="utf-8"?>
<a:theme xmlns:a="http://schemas.openxmlformats.org/drawingml/2006/main" name="已停用母版样式">
  <a:themeElements>
    <a:clrScheme name="常用">
      <a:dk1>
        <a:srgbClr val="181818"/>
      </a:dk1>
      <a:lt1>
        <a:srgbClr val="FFFFFF"/>
      </a:lt1>
      <a:dk2>
        <a:srgbClr val="01605A"/>
      </a:dk2>
      <a:lt2>
        <a:srgbClr val="F2F2F2"/>
      </a:lt2>
      <a:accent1>
        <a:srgbClr val="003F43"/>
      </a:accent1>
      <a:accent2>
        <a:srgbClr val="ED6C00"/>
      </a:accent2>
      <a:accent3>
        <a:srgbClr val="2BB7B3"/>
      </a:accent3>
      <a:accent4>
        <a:srgbClr val="01605A"/>
      </a:accent4>
      <a:accent5>
        <a:srgbClr val="77D3D2"/>
      </a:accent5>
      <a:accent6>
        <a:srgbClr val="DBF6EF"/>
      </a:accent6>
      <a:hlink>
        <a:srgbClr val="2BB7B3"/>
      </a:hlink>
      <a:folHlink>
        <a:srgbClr val="01605A"/>
      </a:folHlink>
    </a:clrScheme>
    <a:fontScheme name="黑-楷">
      <a:majorFont>
        <a:latin typeface="Calibri"/>
        <a:ea typeface="黑体"/>
        <a:cs typeface=""/>
      </a:majorFont>
      <a:minorFont>
        <a:latin typeface="Calibri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4552</TotalTime>
  <Words>5613</Words>
  <Application>Microsoft Office PowerPoint</Application>
  <PresentationFormat>宽屏</PresentationFormat>
  <Paragraphs>1135</Paragraphs>
  <Slides>52</Slides>
  <Notes>47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Apple System</vt:lpstr>
      <vt:lpstr>等线</vt:lpstr>
      <vt:lpstr>Arial</vt:lpstr>
      <vt:lpstr>Calibri</vt:lpstr>
      <vt:lpstr>Cambria Math</vt:lpstr>
      <vt:lpstr>Wide Latin</vt:lpstr>
      <vt:lpstr>Wingdings</vt:lpstr>
      <vt:lpstr>Wingdings 2</vt:lpstr>
      <vt:lpstr>已停用母版样式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Yaojia Zhang</dc:creator>
  <cp:lastModifiedBy>lichao Liu</cp:lastModifiedBy>
  <cp:revision>1066</cp:revision>
  <dcterms:created xsi:type="dcterms:W3CDTF">2019-12-12T09:10:00Z</dcterms:created>
  <dcterms:modified xsi:type="dcterms:W3CDTF">2024-10-18T12:58:45Z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355F76A4066F4550BA829CD8931256F1_12</vt:lpwstr>
  </property>
  <property fmtid="{D5CDD505-2E9C-101B-9397-08002B2CF9AE}" pid="3" name="KSOProductBuildVer">
    <vt:lpwstr>2052-12.1.0.17827</vt:lpwstr>
  </property>
</Properties>
</file>